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6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87B5AF-3228-4065-1748-3367BE170F1E}" v="5" dt="2023-04-07T11:00:43.512"/>
    <p1510:client id="{C1A6E6DE-5342-4BA3-1E50-3CCD5901AFC1}" v="3" dt="2023-04-07T10:29:48.145"/>
    <p1510:client id="{EC0E04C6-A6BD-AFB8-6695-29BB3D45AA50}" v="4" dt="2023-04-06T16:20:05.94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7" Type="http://schemas.openxmlformats.org/officeDocument/2006/relationships/slide" Target="slides/slide3.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E17A2F79-090F-4B74-9771-E3DB26653448}"/>
    <pc:docChg chg="undo custSel modSld">
      <pc:chgData name="GOMEZ, Paula" userId="c93cf399-3ed7-4230-9282-8831e3fe5ae7" providerId="ADAL" clId="{E17A2F79-090F-4B74-9771-E3DB26653448}" dt="2023-01-27T15:11:08.481" v="151" actId="20577"/>
      <pc:docMkLst>
        <pc:docMk/>
      </pc:docMkLst>
      <pc:sldChg chg="modSp mod">
        <pc:chgData name="GOMEZ, Paula" userId="c93cf399-3ed7-4230-9282-8831e3fe5ae7" providerId="ADAL" clId="{E17A2F79-090F-4B74-9771-E3DB26653448}" dt="2023-01-27T14:55:39.993" v="11" actId="20577"/>
        <pc:sldMkLst>
          <pc:docMk/>
          <pc:sldMk cId="0" sldId="258"/>
        </pc:sldMkLst>
        <pc:spChg chg="mod">
          <ac:chgData name="GOMEZ, Paula" userId="c93cf399-3ed7-4230-9282-8831e3fe5ae7" providerId="ADAL" clId="{E17A2F79-090F-4B74-9771-E3DB26653448}" dt="2023-01-27T14:55:39.993" v="11" actId="20577"/>
          <ac:spMkLst>
            <pc:docMk/>
            <pc:sldMk cId="0" sldId="258"/>
            <ac:spMk id="291" creationId="{00000000-0000-0000-0000-000000000000}"/>
          </ac:spMkLst>
        </pc:spChg>
      </pc:sldChg>
      <pc:sldChg chg="modSp mod">
        <pc:chgData name="GOMEZ, Paula" userId="c93cf399-3ed7-4230-9282-8831e3fe5ae7" providerId="ADAL" clId="{E17A2F79-090F-4B74-9771-E3DB26653448}" dt="2023-01-27T14:56:04.445" v="14" actId="12"/>
        <pc:sldMkLst>
          <pc:docMk/>
          <pc:sldMk cId="0" sldId="259"/>
        </pc:sldMkLst>
        <pc:spChg chg="mod">
          <ac:chgData name="GOMEZ, Paula" userId="c93cf399-3ed7-4230-9282-8831e3fe5ae7" providerId="ADAL" clId="{E17A2F79-090F-4B74-9771-E3DB26653448}" dt="2023-01-27T14:56:04.445" v="14" actId="12"/>
          <ac:spMkLst>
            <pc:docMk/>
            <pc:sldMk cId="0" sldId="259"/>
            <ac:spMk id="296" creationId="{00000000-0000-0000-0000-000000000000}"/>
          </ac:spMkLst>
        </pc:spChg>
      </pc:sldChg>
      <pc:sldChg chg="modSp mod">
        <pc:chgData name="GOMEZ, Paula" userId="c93cf399-3ed7-4230-9282-8831e3fe5ae7" providerId="ADAL" clId="{E17A2F79-090F-4B74-9771-E3DB26653448}" dt="2023-01-27T14:56:23.397" v="16" actId="1076"/>
        <pc:sldMkLst>
          <pc:docMk/>
          <pc:sldMk cId="0" sldId="263"/>
        </pc:sldMkLst>
        <pc:spChg chg="mod">
          <ac:chgData name="GOMEZ, Paula" userId="c93cf399-3ed7-4230-9282-8831e3fe5ae7" providerId="ADAL" clId="{E17A2F79-090F-4B74-9771-E3DB26653448}" dt="2023-01-27T14:56:23.397" v="16" actId="1076"/>
          <ac:spMkLst>
            <pc:docMk/>
            <pc:sldMk cId="0" sldId="263"/>
            <ac:spMk id="2" creationId="{2035E2E6-40A9-F845-4482-71E42E7E16A3}"/>
          </ac:spMkLst>
        </pc:spChg>
      </pc:sldChg>
      <pc:sldChg chg="modSp mod">
        <pc:chgData name="GOMEZ, Paula" userId="c93cf399-3ed7-4230-9282-8831e3fe5ae7" providerId="ADAL" clId="{E17A2F79-090F-4B74-9771-E3DB26653448}" dt="2023-01-27T14:57:27.562" v="23" actId="12"/>
        <pc:sldMkLst>
          <pc:docMk/>
          <pc:sldMk cId="0" sldId="265"/>
        </pc:sldMkLst>
        <pc:spChg chg="mod">
          <ac:chgData name="GOMEZ, Paula" userId="c93cf399-3ed7-4230-9282-8831e3fe5ae7" providerId="ADAL" clId="{E17A2F79-090F-4B74-9771-E3DB26653448}" dt="2023-01-27T14:57:27.562" v="23" actId="12"/>
          <ac:spMkLst>
            <pc:docMk/>
            <pc:sldMk cId="0" sldId="265"/>
            <ac:spMk id="323" creationId="{00000000-0000-0000-0000-000000000000}"/>
          </ac:spMkLst>
        </pc:spChg>
      </pc:sldChg>
      <pc:sldChg chg="modSp mod">
        <pc:chgData name="GOMEZ, Paula" userId="c93cf399-3ed7-4230-9282-8831e3fe5ae7" providerId="ADAL" clId="{E17A2F79-090F-4B74-9771-E3DB26653448}" dt="2023-01-27T14:57:41.355" v="25" actId="14100"/>
        <pc:sldMkLst>
          <pc:docMk/>
          <pc:sldMk cId="0" sldId="266"/>
        </pc:sldMkLst>
        <pc:spChg chg="mod">
          <ac:chgData name="GOMEZ, Paula" userId="c93cf399-3ed7-4230-9282-8831e3fe5ae7" providerId="ADAL" clId="{E17A2F79-090F-4B74-9771-E3DB26653448}" dt="2023-01-27T14:57:41.355" v="25" actId="14100"/>
          <ac:spMkLst>
            <pc:docMk/>
            <pc:sldMk cId="0" sldId="266"/>
            <ac:spMk id="330" creationId="{00000000-0000-0000-0000-000000000000}"/>
          </ac:spMkLst>
        </pc:spChg>
      </pc:sldChg>
      <pc:sldChg chg="modSp mod">
        <pc:chgData name="GOMEZ, Paula" userId="c93cf399-3ed7-4230-9282-8831e3fe5ae7" providerId="ADAL" clId="{E17A2F79-090F-4B74-9771-E3DB26653448}" dt="2023-01-27T14:59:16.583" v="46" actId="207"/>
        <pc:sldMkLst>
          <pc:docMk/>
          <pc:sldMk cId="0" sldId="269"/>
        </pc:sldMkLst>
        <pc:spChg chg="mod">
          <ac:chgData name="GOMEZ, Paula" userId="c93cf399-3ed7-4230-9282-8831e3fe5ae7" providerId="ADAL" clId="{E17A2F79-090F-4B74-9771-E3DB26653448}" dt="2023-01-27T14:59:16.583" v="46" actId="207"/>
          <ac:spMkLst>
            <pc:docMk/>
            <pc:sldMk cId="0" sldId="269"/>
            <ac:spMk id="347" creationId="{00000000-0000-0000-0000-000000000000}"/>
          </ac:spMkLst>
        </pc:spChg>
      </pc:sldChg>
      <pc:sldChg chg="modSp mod">
        <pc:chgData name="GOMEZ, Paula" userId="c93cf399-3ed7-4230-9282-8831e3fe5ae7" providerId="ADAL" clId="{E17A2F79-090F-4B74-9771-E3DB26653448}" dt="2023-01-27T14:59:42.722" v="50" actId="207"/>
        <pc:sldMkLst>
          <pc:docMk/>
          <pc:sldMk cId="0" sldId="270"/>
        </pc:sldMkLst>
        <pc:spChg chg="mod">
          <ac:chgData name="GOMEZ, Paula" userId="c93cf399-3ed7-4230-9282-8831e3fe5ae7" providerId="ADAL" clId="{E17A2F79-090F-4B74-9771-E3DB26653448}" dt="2023-01-27T14:59:42.722" v="50" actId="207"/>
          <ac:spMkLst>
            <pc:docMk/>
            <pc:sldMk cId="0" sldId="270"/>
            <ac:spMk id="354" creationId="{00000000-0000-0000-0000-000000000000}"/>
          </ac:spMkLst>
        </pc:spChg>
      </pc:sldChg>
      <pc:sldChg chg="modSp mod">
        <pc:chgData name="GOMEZ, Paula" userId="c93cf399-3ed7-4230-9282-8831e3fe5ae7" providerId="ADAL" clId="{E17A2F79-090F-4B74-9771-E3DB26653448}" dt="2023-01-27T15:02:11.527" v="67" actId="108"/>
        <pc:sldMkLst>
          <pc:docMk/>
          <pc:sldMk cId="0" sldId="275"/>
        </pc:sldMkLst>
        <pc:spChg chg="mod">
          <ac:chgData name="GOMEZ, Paula" userId="c93cf399-3ed7-4230-9282-8831e3fe5ae7" providerId="ADAL" clId="{E17A2F79-090F-4B74-9771-E3DB26653448}" dt="2023-01-27T15:02:11.527" v="67" actId="108"/>
          <ac:spMkLst>
            <pc:docMk/>
            <pc:sldMk cId="0" sldId="275"/>
            <ac:spMk id="5" creationId="{07EAC7A9-70D4-5269-B0DE-AC509FBA8D46}"/>
          </ac:spMkLst>
        </pc:spChg>
      </pc:sldChg>
      <pc:sldChg chg="modSp mod">
        <pc:chgData name="GOMEZ, Paula" userId="c93cf399-3ed7-4230-9282-8831e3fe5ae7" providerId="ADAL" clId="{E17A2F79-090F-4B74-9771-E3DB26653448}" dt="2023-01-27T15:02:22.987" v="69" actId="20577"/>
        <pc:sldMkLst>
          <pc:docMk/>
          <pc:sldMk cId="0" sldId="276"/>
        </pc:sldMkLst>
        <pc:spChg chg="mod">
          <ac:chgData name="GOMEZ, Paula" userId="c93cf399-3ed7-4230-9282-8831e3fe5ae7" providerId="ADAL" clId="{E17A2F79-090F-4B74-9771-E3DB26653448}" dt="2023-01-27T15:02:22.987" v="69" actId="20577"/>
          <ac:spMkLst>
            <pc:docMk/>
            <pc:sldMk cId="0" sldId="276"/>
            <ac:spMk id="375" creationId="{00000000-0000-0000-0000-000000000000}"/>
          </ac:spMkLst>
        </pc:spChg>
      </pc:sldChg>
      <pc:sldChg chg="modSp mod">
        <pc:chgData name="GOMEZ, Paula" userId="c93cf399-3ed7-4230-9282-8831e3fe5ae7" providerId="ADAL" clId="{E17A2F79-090F-4B74-9771-E3DB26653448}" dt="2023-01-27T15:02:49.047" v="70" actId="12"/>
        <pc:sldMkLst>
          <pc:docMk/>
          <pc:sldMk cId="0" sldId="279"/>
        </pc:sldMkLst>
        <pc:spChg chg="mod">
          <ac:chgData name="GOMEZ, Paula" userId="c93cf399-3ed7-4230-9282-8831e3fe5ae7" providerId="ADAL" clId="{E17A2F79-090F-4B74-9771-E3DB26653448}" dt="2023-01-27T15:02:49.047" v="70" actId="12"/>
          <ac:spMkLst>
            <pc:docMk/>
            <pc:sldMk cId="0" sldId="279"/>
            <ac:spMk id="383" creationId="{00000000-0000-0000-0000-000000000000}"/>
          </ac:spMkLst>
        </pc:spChg>
      </pc:sldChg>
      <pc:sldChg chg="modSp mod">
        <pc:chgData name="GOMEZ, Paula" userId="c93cf399-3ed7-4230-9282-8831e3fe5ae7" providerId="ADAL" clId="{E17A2F79-090F-4B74-9771-E3DB26653448}" dt="2023-01-27T15:04:12.136" v="79" actId="14100"/>
        <pc:sldMkLst>
          <pc:docMk/>
          <pc:sldMk cId="0" sldId="280"/>
        </pc:sldMkLst>
        <pc:spChg chg="mod">
          <ac:chgData name="GOMEZ, Paula" userId="c93cf399-3ed7-4230-9282-8831e3fe5ae7" providerId="ADAL" clId="{E17A2F79-090F-4B74-9771-E3DB26653448}" dt="2023-01-27T15:03:45.704" v="73" actId="1076"/>
          <ac:spMkLst>
            <pc:docMk/>
            <pc:sldMk cId="0" sldId="280"/>
            <ac:spMk id="389" creationId="{00000000-0000-0000-0000-000000000000}"/>
          </ac:spMkLst>
        </pc:spChg>
        <pc:spChg chg="mod">
          <ac:chgData name="GOMEZ, Paula" userId="c93cf399-3ed7-4230-9282-8831e3fe5ae7" providerId="ADAL" clId="{E17A2F79-090F-4B74-9771-E3DB26653448}" dt="2023-01-27T15:03:56.689" v="76" actId="1076"/>
          <ac:spMkLst>
            <pc:docMk/>
            <pc:sldMk cId="0" sldId="280"/>
            <ac:spMk id="391" creationId="{00000000-0000-0000-0000-000000000000}"/>
          </ac:spMkLst>
        </pc:spChg>
        <pc:grpChg chg="mod">
          <ac:chgData name="GOMEZ, Paula" userId="c93cf399-3ed7-4230-9282-8831e3fe5ae7" providerId="ADAL" clId="{E17A2F79-090F-4B74-9771-E3DB26653448}" dt="2023-01-27T15:04:12.136" v="79" actId="14100"/>
          <ac:grpSpMkLst>
            <pc:docMk/>
            <pc:sldMk cId="0" sldId="280"/>
            <ac:grpSpMk id="392" creationId="{00000000-0000-0000-0000-000000000000}"/>
          </ac:grpSpMkLst>
        </pc:grpChg>
        <pc:graphicFrameChg chg="mod modGraphic">
          <ac:chgData name="GOMEZ, Paula" userId="c93cf399-3ed7-4230-9282-8831e3fe5ae7" providerId="ADAL" clId="{E17A2F79-090F-4B74-9771-E3DB26653448}" dt="2023-01-27T15:03:49.197" v="74" actId="1076"/>
          <ac:graphicFrameMkLst>
            <pc:docMk/>
            <pc:sldMk cId="0" sldId="280"/>
            <ac:graphicFrameMk id="388" creationId="{00000000-0000-0000-0000-000000000000}"/>
          </ac:graphicFrameMkLst>
        </pc:graphicFrameChg>
      </pc:sldChg>
      <pc:sldChg chg="modSp mod">
        <pc:chgData name="GOMEZ, Paula" userId="c93cf399-3ed7-4230-9282-8831e3fe5ae7" providerId="ADAL" clId="{E17A2F79-090F-4B74-9771-E3DB26653448}" dt="2023-01-27T15:04:49.944" v="83" actId="207"/>
        <pc:sldMkLst>
          <pc:docMk/>
          <pc:sldMk cId="0" sldId="284"/>
        </pc:sldMkLst>
        <pc:spChg chg="mod">
          <ac:chgData name="GOMEZ, Paula" userId="c93cf399-3ed7-4230-9282-8831e3fe5ae7" providerId="ADAL" clId="{E17A2F79-090F-4B74-9771-E3DB26653448}" dt="2023-01-27T15:04:34.628" v="81" actId="1076"/>
          <ac:spMkLst>
            <pc:docMk/>
            <pc:sldMk cId="0" sldId="284"/>
            <ac:spMk id="2" creationId="{B67F197E-A33D-7974-7252-742F45C715E2}"/>
          </ac:spMkLst>
        </pc:spChg>
        <pc:spChg chg="mod">
          <ac:chgData name="GOMEZ, Paula" userId="c93cf399-3ed7-4230-9282-8831e3fe5ae7" providerId="ADAL" clId="{E17A2F79-090F-4B74-9771-E3DB26653448}" dt="2023-01-27T15:04:31.088" v="80" actId="1076"/>
          <ac:spMkLst>
            <pc:docMk/>
            <pc:sldMk cId="0" sldId="284"/>
            <ac:spMk id="3" creationId="{FC611A82-E0BB-504C-BF88-4F1AD980A998}"/>
          </ac:spMkLst>
        </pc:spChg>
        <pc:spChg chg="mod">
          <ac:chgData name="GOMEZ, Paula" userId="c93cf399-3ed7-4230-9282-8831e3fe5ae7" providerId="ADAL" clId="{E17A2F79-090F-4B74-9771-E3DB26653448}" dt="2023-01-27T15:04:49.944" v="83" actId="207"/>
          <ac:spMkLst>
            <pc:docMk/>
            <pc:sldMk cId="0" sldId="284"/>
            <ac:spMk id="437" creationId="{00000000-0000-0000-0000-000000000000}"/>
          </ac:spMkLst>
        </pc:spChg>
      </pc:sldChg>
      <pc:sldChg chg="modSp mod">
        <pc:chgData name="GOMEZ, Paula" userId="c93cf399-3ed7-4230-9282-8831e3fe5ae7" providerId="ADAL" clId="{E17A2F79-090F-4B74-9771-E3DB26653448}" dt="2023-01-27T15:05:21.263" v="86" actId="120"/>
        <pc:sldMkLst>
          <pc:docMk/>
          <pc:sldMk cId="0" sldId="291"/>
        </pc:sldMkLst>
        <pc:spChg chg="mod">
          <ac:chgData name="GOMEZ, Paula" userId="c93cf399-3ed7-4230-9282-8831e3fe5ae7" providerId="ADAL" clId="{E17A2F79-090F-4B74-9771-E3DB26653448}" dt="2023-01-27T15:05:16.835" v="84" actId="1076"/>
          <ac:spMkLst>
            <pc:docMk/>
            <pc:sldMk cId="0" sldId="291"/>
            <ac:spMk id="467" creationId="{00000000-0000-0000-0000-000000000000}"/>
          </ac:spMkLst>
        </pc:spChg>
        <pc:spChg chg="mod">
          <ac:chgData name="GOMEZ, Paula" userId="c93cf399-3ed7-4230-9282-8831e3fe5ae7" providerId="ADAL" clId="{E17A2F79-090F-4B74-9771-E3DB26653448}" dt="2023-01-27T15:05:21.263" v="86" actId="120"/>
          <ac:spMkLst>
            <pc:docMk/>
            <pc:sldMk cId="0" sldId="291"/>
            <ac:spMk id="468" creationId="{00000000-0000-0000-0000-000000000000}"/>
          </ac:spMkLst>
        </pc:spChg>
      </pc:sldChg>
      <pc:sldChg chg="modSp mod">
        <pc:chgData name="GOMEZ, Paula" userId="c93cf399-3ed7-4230-9282-8831e3fe5ae7" providerId="ADAL" clId="{E17A2F79-090F-4B74-9771-E3DB26653448}" dt="2023-01-27T15:05:55.871" v="90" actId="1076"/>
        <pc:sldMkLst>
          <pc:docMk/>
          <pc:sldMk cId="0" sldId="294"/>
        </pc:sldMkLst>
        <pc:spChg chg="mod">
          <ac:chgData name="GOMEZ, Paula" userId="c93cf399-3ed7-4230-9282-8831e3fe5ae7" providerId="ADAL" clId="{E17A2F79-090F-4B74-9771-E3DB26653448}" dt="2023-01-27T15:05:55.871" v="90" actId="1076"/>
          <ac:spMkLst>
            <pc:docMk/>
            <pc:sldMk cId="0" sldId="294"/>
            <ac:spMk id="2" creationId="{72DEE8BF-5B9D-F92F-5B3A-2ED10DD7A67F}"/>
          </ac:spMkLst>
        </pc:spChg>
        <pc:spChg chg="mod">
          <ac:chgData name="GOMEZ, Paula" userId="c93cf399-3ed7-4230-9282-8831e3fe5ae7" providerId="ADAL" clId="{E17A2F79-090F-4B74-9771-E3DB26653448}" dt="2023-01-27T15:05:49.725" v="89" actId="1076"/>
          <ac:spMkLst>
            <pc:docMk/>
            <pc:sldMk cId="0" sldId="294"/>
            <ac:spMk id="5" creationId="{6A3109C2-0C6A-832D-6FDA-1CCFAF157F5E}"/>
          </ac:spMkLst>
        </pc:spChg>
      </pc:sldChg>
      <pc:sldChg chg="modSp mod">
        <pc:chgData name="GOMEZ, Paula" userId="c93cf399-3ed7-4230-9282-8831e3fe5ae7" providerId="ADAL" clId="{E17A2F79-090F-4B74-9771-E3DB26653448}" dt="2023-01-27T15:06:49.279" v="95" actId="207"/>
        <pc:sldMkLst>
          <pc:docMk/>
          <pc:sldMk cId="0" sldId="296"/>
        </pc:sldMkLst>
        <pc:spChg chg="mod">
          <ac:chgData name="GOMEZ, Paula" userId="c93cf399-3ed7-4230-9282-8831e3fe5ae7" providerId="ADAL" clId="{E17A2F79-090F-4B74-9771-E3DB26653448}" dt="2023-01-27T15:06:49.279" v="95" actId="207"/>
          <ac:spMkLst>
            <pc:docMk/>
            <pc:sldMk cId="0" sldId="296"/>
            <ac:spMk id="508" creationId="{00000000-0000-0000-0000-000000000000}"/>
          </ac:spMkLst>
        </pc:spChg>
      </pc:sldChg>
      <pc:sldChg chg="modSp mod">
        <pc:chgData name="GOMEZ, Paula" userId="c93cf399-3ed7-4230-9282-8831e3fe5ae7" providerId="ADAL" clId="{E17A2F79-090F-4B74-9771-E3DB26653448}" dt="2023-01-27T15:07:44.896" v="111" actId="12"/>
        <pc:sldMkLst>
          <pc:docMk/>
          <pc:sldMk cId="0" sldId="298"/>
        </pc:sldMkLst>
        <pc:spChg chg="mod">
          <ac:chgData name="GOMEZ, Paula" userId="c93cf399-3ed7-4230-9282-8831e3fe5ae7" providerId="ADAL" clId="{E17A2F79-090F-4B74-9771-E3DB26653448}" dt="2023-01-27T15:07:44.896" v="111" actId="12"/>
          <ac:spMkLst>
            <pc:docMk/>
            <pc:sldMk cId="0" sldId="298"/>
            <ac:spMk id="518" creationId="{00000000-0000-0000-0000-000000000000}"/>
          </ac:spMkLst>
        </pc:spChg>
      </pc:sldChg>
      <pc:sldChg chg="modSp mod">
        <pc:chgData name="GOMEZ, Paula" userId="c93cf399-3ed7-4230-9282-8831e3fe5ae7" providerId="ADAL" clId="{E17A2F79-090F-4B74-9771-E3DB26653448}" dt="2023-01-27T15:07:58.752" v="112" actId="12"/>
        <pc:sldMkLst>
          <pc:docMk/>
          <pc:sldMk cId="0" sldId="299"/>
        </pc:sldMkLst>
        <pc:spChg chg="mod">
          <ac:chgData name="GOMEZ, Paula" userId="c93cf399-3ed7-4230-9282-8831e3fe5ae7" providerId="ADAL" clId="{E17A2F79-090F-4B74-9771-E3DB26653448}" dt="2023-01-27T15:07:58.752" v="112" actId="12"/>
          <ac:spMkLst>
            <pc:docMk/>
            <pc:sldMk cId="0" sldId="299"/>
            <ac:spMk id="523" creationId="{00000000-0000-0000-0000-000000000000}"/>
          </ac:spMkLst>
        </pc:spChg>
      </pc:sldChg>
      <pc:sldChg chg="modSp mod">
        <pc:chgData name="GOMEZ, Paula" userId="c93cf399-3ed7-4230-9282-8831e3fe5ae7" providerId="ADAL" clId="{E17A2F79-090F-4B74-9771-E3DB26653448}" dt="2023-01-27T15:08:11.112" v="113" actId="12"/>
        <pc:sldMkLst>
          <pc:docMk/>
          <pc:sldMk cId="0" sldId="300"/>
        </pc:sldMkLst>
        <pc:spChg chg="mod">
          <ac:chgData name="GOMEZ, Paula" userId="c93cf399-3ed7-4230-9282-8831e3fe5ae7" providerId="ADAL" clId="{E17A2F79-090F-4B74-9771-E3DB26653448}" dt="2023-01-27T15:08:11.112" v="113" actId="12"/>
          <ac:spMkLst>
            <pc:docMk/>
            <pc:sldMk cId="0" sldId="300"/>
            <ac:spMk id="526" creationId="{00000000-0000-0000-0000-000000000000}"/>
          </ac:spMkLst>
        </pc:spChg>
      </pc:sldChg>
      <pc:sldChg chg="modSp mod">
        <pc:chgData name="GOMEZ, Paula" userId="c93cf399-3ed7-4230-9282-8831e3fe5ae7" providerId="ADAL" clId="{E17A2F79-090F-4B74-9771-E3DB26653448}" dt="2023-01-27T15:08:35.789" v="116" actId="113"/>
        <pc:sldMkLst>
          <pc:docMk/>
          <pc:sldMk cId="0" sldId="302"/>
        </pc:sldMkLst>
        <pc:graphicFrameChg chg="mod modGraphic">
          <ac:chgData name="GOMEZ, Paula" userId="c93cf399-3ed7-4230-9282-8831e3fe5ae7" providerId="ADAL" clId="{E17A2F79-090F-4B74-9771-E3DB26653448}" dt="2023-01-27T15:08:35.789" v="116" actId="113"/>
          <ac:graphicFrameMkLst>
            <pc:docMk/>
            <pc:sldMk cId="0" sldId="302"/>
            <ac:graphicFrameMk id="534" creationId="{00000000-0000-0000-0000-000000000000}"/>
          </ac:graphicFrameMkLst>
        </pc:graphicFrameChg>
      </pc:sldChg>
      <pc:sldChg chg="modSp mod">
        <pc:chgData name="GOMEZ, Paula" userId="c93cf399-3ed7-4230-9282-8831e3fe5ae7" providerId="ADAL" clId="{E17A2F79-090F-4B74-9771-E3DB26653448}" dt="2023-01-27T15:08:55.625" v="118" actId="207"/>
        <pc:sldMkLst>
          <pc:docMk/>
          <pc:sldMk cId="0" sldId="303"/>
        </pc:sldMkLst>
        <pc:graphicFrameChg chg="modGraphic">
          <ac:chgData name="GOMEZ, Paula" userId="c93cf399-3ed7-4230-9282-8831e3fe5ae7" providerId="ADAL" clId="{E17A2F79-090F-4B74-9771-E3DB26653448}" dt="2023-01-27T15:08:55.625" v="118" actId="207"/>
          <ac:graphicFrameMkLst>
            <pc:docMk/>
            <pc:sldMk cId="0" sldId="303"/>
            <ac:graphicFrameMk id="539" creationId="{00000000-0000-0000-0000-000000000000}"/>
          </ac:graphicFrameMkLst>
        </pc:graphicFrameChg>
        <pc:graphicFrameChg chg="modGraphic">
          <ac:chgData name="GOMEZ, Paula" userId="c93cf399-3ed7-4230-9282-8831e3fe5ae7" providerId="ADAL" clId="{E17A2F79-090F-4B74-9771-E3DB26653448}" dt="2023-01-27T15:08:42.534" v="117" actId="113"/>
          <ac:graphicFrameMkLst>
            <pc:docMk/>
            <pc:sldMk cId="0" sldId="303"/>
            <ac:graphicFrameMk id="540" creationId="{00000000-0000-0000-0000-000000000000}"/>
          </ac:graphicFrameMkLst>
        </pc:graphicFrameChg>
      </pc:sldChg>
      <pc:sldChg chg="modSp mod">
        <pc:chgData name="GOMEZ, Paula" userId="c93cf399-3ed7-4230-9282-8831e3fe5ae7" providerId="ADAL" clId="{E17A2F79-090F-4B74-9771-E3DB26653448}" dt="2023-01-27T15:09:06.185" v="120" actId="1076"/>
        <pc:sldMkLst>
          <pc:docMk/>
          <pc:sldMk cId="0" sldId="304"/>
        </pc:sldMkLst>
        <pc:spChg chg="mod">
          <ac:chgData name="GOMEZ, Paula" userId="c93cf399-3ed7-4230-9282-8831e3fe5ae7" providerId="ADAL" clId="{E17A2F79-090F-4B74-9771-E3DB26653448}" dt="2023-01-27T15:09:06.185" v="120" actId="1076"/>
          <ac:spMkLst>
            <pc:docMk/>
            <pc:sldMk cId="0" sldId="304"/>
            <ac:spMk id="2" creationId="{ED2ADB83-3384-A408-A90B-C53E4DE4655F}"/>
          </ac:spMkLst>
        </pc:spChg>
      </pc:sldChg>
      <pc:sldChg chg="modSp mod">
        <pc:chgData name="GOMEZ, Paula" userId="c93cf399-3ed7-4230-9282-8831e3fe5ae7" providerId="ADAL" clId="{E17A2F79-090F-4B74-9771-E3DB26653448}" dt="2023-01-27T15:10:25.851" v="127" actId="12"/>
        <pc:sldMkLst>
          <pc:docMk/>
          <pc:sldMk cId="0" sldId="305"/>
        </pc:sldMkLst>
        <pc:spChg chg="mod">
          <ac:chgData name="GOMEZ, Paula" userId="c93cf399-3ed7-4230-9282-8831e3fe5ae7" providerId="ADAL" clId="{E17A2F79-090F-4B74-9771-E3DB26653448}" dt="2023-01-27T15:09:25.723" v="122" actId="207"/>
          <ac:spMkLst>
            <pc:docMk/>
            <pc:sldMk cId="0" sldId="305"/>
            <ac:spMk id="571" creationId="{00000000-0000-0000-0000-000000000000}"/>
          </ac:spMkLst>
        </pc:spChg>
        <pc:spChg chg="mod">
          <ac:chgData name="GOMEZ, Paula" userId="c93cf399-3ed7-4230-9282-8831e3fe5ae7" providerId="ADAL" clId="{E17A2F79-090F-4B74-9771-E3DB26653448}" dt="2023-01-27T15:09:32.844" v="124" actId="207"/>
          <ac:spMkLst>
            <pc:docMk/>
            <pc:sldMk cId="0" sldId="305"/>
            <ac:spMk id="572" creationId="{00000000-0000-0000-0000-000000000000}"/>
          </ac:spMkLst>
        </pc:spChg>
        <pc:spChg chg="mod">
          <ac:chgData name="GOMEZ, Paula" userId="c93cf399-3ed7-4230-9282-8831e3fe5ae7" providerId="ADAL" clId="{E17A2F79-090F-4B74-9771-E3DB26653448}" dt="2023-01-27T15:10:17.601" v="126" actId="12"/>
          <ac:spMkLst>
            <pc:docMk/>
            <pc:sldMk cId="0" sldId="305"/>
            <ac:spMk id="574" creationId="{00000000-0000-0000-0000-000000000000}"/>
          </ac:spMkLst>
        </pc:spChg>
        <pc:spChg chg="mod">
          <ac:chgData name="GOMEZ, Paula" userId="c93cf399-3ed7-4230-9282-8831e3fe5ae7" providerId="ADAL" clId="{E17A2F79-090F-4B74-9771-E3DB26653448}" dt="2023-01-27T15:10:25.851" v="127" actId="12"/>
          <ac:spMkLst>
            <pc:docMk/>
            <pc:sldMk cId="0" sldId="305"/>
            <ac:spMk id="578" creationId="{00000000-0000-0000-0000-000000000000}"/>
          </ac:spMkLst>
        </pc:spChg>
      </pc:sldChg>
      <pc:sldChg chg="modSp mod">
        <pc:chgData name="GOMEZ, Paula" userId="c93cf399-3ed7-4230-9282-8831e3fe5ae7" providerId="ADAL" clId="{E17A2F79-090F-4B74-9771-E3DB26653448}" dt="2023-01-27T15:11:08.481" v="151" actId="20577"/>
        <pc:sldMkLst>
          <pc:docMk/>
          <pc:sldMk cId="0" sldId="307"/>
        </pc:sldMkLst>
        <pc:spChg chg="mod">
          <ac:chgData name="GOMEZ, Paula" userId="c93cf399-3ed7-4230-9282-8831e3fe5ae7" providerId="ADAL" clId="{E17A2F79-090F-4B74-9771-E3DB26653448}" dt="2023-01-27T15:11:08.481" v="151" actId="20577"/>
          <ac:spMkLst>
            <pc:docMk/>
            <pc:sldMk cId="0" sldId="307"/>
            <ac:spMk id="588" creationId="{00000000-0000-0000-0000-000000000000}"/>
          </ac:spMkLst>
        </pc:spChg>
      </pc:sldChg>
    </pc:docChg>
  </pc:docChgLst>
  <pc:docChgLst>
    <pc:chgData name="GOMEZ, Paula" userId="S::gomezp@who.int::c93cf399-3ed7-4230-9282-8831e3fe5ae7" providerId="AD" clId="Web-{C1A6E6DE-5342-4BA3-1E50-3CCD5901AFC1}"/>
    <pc:docChg chg="modSld">
      <pc:chgData name="GOMEZ, Paula" userId="S::gomezp@who.int::c93cf399-3ed7-4230-9282-8831e3fe5ae7" providerId="AD" clId="Web-{C1A6E6DE-5342-4BA3-1E50-3CCD5901AFC1}" dt="2023-04-07T10:29:47.770" v="1" actId="20577"/>
      <pc:docMkLst>
        <pc:docMk/>
      </pc:docMkLst>
      <pc:sldChg chg="modSp">
        <pc:chgData name="GOMEZ, Paula" userId="S::gomezp@who.int::c93cf399-3ed7-4230-9282-8831e3fe5ae7" providerId="AD" clId="Web-{C1A6E6DE-5342-4BA3-1E50-3CCD5901AFC1}" dt="2023-04-07T10:29:47.770" v="1" actId="20577"/>
        <pc:sldMkLst>
          <pc:docMk/>
          <pc:sldMk cId="0" sldId="262"/>
        </pc:sldMkLst>
        <pc:spChg chg="mod">
          <ac:chgData name="GOMEZ, Paula" userId="S::gomezp@who.int::c93cf399-3ed7-4230-9282-8831e3fe5ae7" providerId="AD" clId="Web-{C1A6E6DE-5342-4BA3-1E50-3CCD5901AFC1}" dt="2023-04-07T10:29:47.770" v="1" actId="20577"/>
          <ac:spMkLst>
            <pc:docMk/>
            <pc:sldMk cId="0" sldId="262"/>
            <ac:spMk id="307" creationId="{00000000-0000-0000-0000-000000000000}"/>
          </ac:spMkLst>
        </pc:spChg>
      </pc:sldChg>
    </pc:docChg>
  </pc:docChgLst>
  <pc:docChgLst>
    <pc:chgData name="EZZINE, Hind" userId="S::ezzineh@who.int::edcab00f-6318-46e5-a4a9-188b01ee222f" providerId="AD" clId="Web-{EC0E04C6-A6BD-AFB8-6695-29BB3D45AA50}"/>
    <pc:docChg chg="modSld">
      <pc:chgData name="EZZINE, Hind" userId="S::ezzineh@who.int::edcab00f-6318-46e5-a4a9-188b01ee222f" providerId="AD" clId="Web-{EC0E04C6-A6BD-AFB8-6695-29BB3D45AA50}" dt="2023-04-06T16:20:05.943" v="3" actId="20577"/>
      <pc:docMkLst>
        <pc:docMk/>
      </pc:docMkLst>
      <pc:sldChg chg="modSp">
        <pc:chgData name="EZZINE, Hind" userId="S::ezzineh@who.int::edcab00f-6318-46e5-a4a9-188b01ee222f" providerId="AD" clId="Web-{EC0E04C6-A6BD-AFB8-6695-29BB3D45AA50}" dt="2023-04-06T16:20:05.943" v="3" actId="20577"/>
        <pc:sldMkLst>
          <pc:docMk/>
          <pc:sldMk cId="0" sldId="262"/>
        </pc:sldMkLst>
        <pc:spChg chg="mod">
          <ac:chgData name="EZZINE, Hind" userId="S::ezzineh@who.int::edcab00f-6318-46e5-a4a9-188b01ee222f" providerId="AD" clId="Web-{EC0E04C6-A6BD-AFB8-6695-29BB3D45AA50}" dt="2023-04-06T16:20:05.943" v="3" actId="20577"/>
          <ac:spMkLst>
            <pc:docMk/>
            <pc:sldMk cId="0" sldId="262"/>
            <ac:spMk id="307" creationId="{00000000-0000-0000-0000-000000000000}"/>
          </ac:spMkLst>
        </pc:spChg>
      </pc:sldChg>
    </pc:docChg>
  </pc:docChgLst>
  <pc:docChgLst>
    <pc:chgData name="GOMEZ, Paula" userId="S::gomezp@who.int::c93cf399-3ed7-4230-9282-8831e3fe5ae7" providerId="AD" clId="Web-{5187B5AF-3228-4065-1748-3367BE170F1E}"/>
    <pc:docChg chg="modSld">
      <pc:chgData name="GOMEZ, Paula" userId="S::gomezp@who.int::c93cf399-3ed7-4230-9282-8831e3fe5ae7" providerId="AD" clId="Web-{5187B5AF-3228-4065-1748-3367BE170F1E}" dt="2023-04-07T11:00:43.512" v="4" actId="20577"/>
      <pc:docMkLst>
        <pc:docMk/>
      </pc:docMkLst>
      <pc:sldChg chg="modSp">
        <pc:chgData name="GOMEZ, Paula" userId="S::gomezp@who.int::c93cf399-3ed7-4230-9282-8831e3fe5ae7" providerId="AD" clId="Web-{5187B5AF-3228-4065-1748-3367BE170F1E}" dt="2023-04-07T11:00:43.512" v="4" actId="20577"/>
        <pc:sldMkLst>
          <pc:docMk/>
          <pc:sldMk cId="0" sldId="258"/>
        </pc:sldMkLst>
        <pc:spChg chg="mod">
          <ac:chgData name="GOMEZ, Paula" userId="S::gomezp@who.int::c93cf399-3ed7-4230-9282-8831e3fe5ae7" providerId="AD" clId="Web-{5187B5AF-3228-4065-1748-3367BE170F1E}" dt="2023-04-07T11:00:43.512" v="4" actId="20577"/>
          <ac:spMkLst>
            <pc:docMk/>
            <pc:sldMk cId="0" sldId="258"/>
            <ac:spMk id="29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Source Sans Pro Regular"/>
      </a:defRPr>
    </a:lvl1pPr>
    <a:lvl2pPr indent="228600" latinLnBrk="0">
      <a:defRPr sz="1400">
        <a:latin typeface="+mj-lt"/>
        <a:ea typeface="+mj-ea"/>
        <a:cs typeface="+mj-cs"/>
        <a:sym typeface="Source Sans Pro Regular"/>
      </a:defRPr>
    </a:lvl2pPr>
    <a:lvl3pPr indent="457200" latinLnBrk="0">
      <a:defRPr sz="1400">
        <a:latin typeface="+mj-lt"/>
        <a:ea typeface="+mj-ea"/>
        <a:cs typeface="+mj-cs"/>
        <a:sym typeface="Source Sans Pro Regular"/>
      </a:defRPr>
    </a:lvl3pPr>
    <a:lvl4pPr indent="685800" latinLnBrk="0">
      <a:defRPr sz="1400">
        <a:latin typeface="+mj-lt"/>
        <a:ea typeface="+mj-ea"/>
        <a:cs typeface="+mj-cs"/>
        <a:sym typeface="Source Sans Pro Regular"/>
      </a:defRPr>
    </a:lvl4pPr>
    <a:lvl5pPr indent="914400" latinLnBrk="0">
      <a:defRPr sz="1400">
        <a:latin typeface="+mj-lt"/>
        <a:ea typeface="+mj-ea"/>
        <a:cs typeface="+mj-cs"/>
        <a:sym typeface="Source Sans Pro Regular"/>
      </a:defRPr>
    </a:lvl5pPr>
    <a:lvl6pPr indent="1143000" latinLnBrk="0">
      <a:defRPr sz="1400">
        <a:latin typeface="+mj-lt"/>
        <a:ea typeface="+mj-ea"/>
        <a:cs typeface="+mj-cs"/>
        <a:sym typeface="Source Sans Pro Regular"/>
      </a:defRPr>
    </a:lvl6pPr>
    <a:lvl7pPr indent="1371600" latinLnBrk="0">
      <a:defRPr sz="1400">
        <a:latin typeface="+mj-lt"/>
        <a:ea typeface="+mj-ea"/>
        <a:cs typeface="+mj-cs"/>
        <a:sym typeface="Source Sans Pro Regular"/>
      </a:defRPr>
    </a:lvl7pPr>
    <a:lvl8pPr indent="1600200" latinLnBrk="0">
      <a:defRPr sz="1400">
        <a:latin typeface="+mj-lt"/>
        <a:ea typeface="+mj-ea"/>
        <a:cs typeface="+mj-cs"/>
        <a:sym typeface="Source Sans Pro Regular"/>
      </a:defRPr>
    </a:lvl8pPr>
    <a:lvl9pPr indent="1828800" latinLnBrk="0">
      <a:defRPr sz="14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apps.who.int/iris/rest/bitstreams/1139582/retriev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globalhealthcommunication.org/tool_docs/94/bringing_the_community_together....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ho.int/bulletin/volumes/96/9/17-202382/en/"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who.int/bulletin/volumes/96/9/17-202382/en/#R7"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a:spLocks noGrp="1" noRot="1" noChangeAspect="1"/>
          </p:cNvSpPr>
          <p:nvPr>
            <p:ph type="sldImg"/>
          </p:nvPr>
        </p:nvSpPr>
        <p:spPr>
          <a:xfrm>
            <a:off x="381000" y="685800"/>
            <a:ext cx="6096000" cy="3429000"/>
          </a:xfrm>
          <a:prstGeom prst="rect">
            <a:avLst/>
          </a:prstGeom>
        </p:spPr>
        <p:txBody>
          <a:bodyPr/>
          <a:lstStyle/>
          <a:p>
            <a:endParaRPr/>
          </a:p>
        </p:txBody>
      </p:sp>
      <p:sp>
        <p:nvSpPr>
          <p:cNvPr id="288" name="Shape 288"/>
          <p:cNvSpPr>
            <a:spLocks noGrp="1"/>
          </p:cNvSpPr>
          <p:nvPr>
            <p:ph type="body" sz="quarter" idx="1"/>
          </p:nvPr>
        </p:nvSpPr>
        <p:spPr>
          <a:prstGeom prst="rect">
            <a:avLst/>
          </a:prstGeom>
        </p:spPr>
        <p:txBody>
          <a:bodyPr/>
          <a:lstStyle>
            <a:lvl1pPr>
              <a:defRPr sz="1200"/>
            </a:lvl1p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xfrm>
            <a:off x="381000" y="685800"/>
            <a:ext cx="6096000" cy="3429000"/>
          </a:xfrm>
          <a:prstGeom prst="rect">
            <a:avLst/>
          </a:prstGeom>
        </p:spPr>
        <p:txBody>
          <a:bodyPr/>
          <a:lstStyle/>
          <a:p>
            <a:endParaRPr/>
          </a:p>
        </p:txBody>
      </p:sp>
      <p:sp>
        <p:nvSpPr>
          <p:cNvPr id="351" name="Shape 351"/>
          <p:cNvSpPr>
            <a:spLocks noGrp="1"/>
          </p:cNvSpPr>
          <p:nvPr>
            <p:ph type="body" sz="quarter" idx="1"/>
          </p:nvPr>
        </p:nvSpPr>
        <p:spPr>
          <a:prstGeom prst="rect">
            <a:avLst/>
          </a:prstGeom>
        </p:spPr>
        <p:txBody>
          <a:bodyPr/>
          <a:lstStyle/>
          <a:p>
            <a:pPr marL="228600">
              <a:defRPr sz="1200"/>
            </a:pPr>
            <a:r>
              <a:t>Engagement is both ways, it is a win-win situation for the communities and the response</a:t>
            </a:r>
            <a:endParaRPr>
              <a:latin typeface="Calibri"/>
              <a:ea typeface="Calibri"/>
              <a:cs typeface="Calibri"/>
              <a:sym typeface="Calibri"/>
            </a:endParaRPr>
          </a:p>
          <a:p>
            <a:pPr marL="228600">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marL="228600">
              <a:defRPr sz="1200"/>
            </a:pPr>
            <a:r>
              <a:t> Win – The community participation, accountability, ownership</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Not just go and give the necessary information, Community engagement requires understanding and working together</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Why do we need community engagement in emergency/crisis?</a:t>
            </a:r>
            <a:endParaRPr>
              <a:latin typeface="Calibri"/>
              <a:ea typeface="Calibri"/>
              <a:cs typeface="Calibri"/>
              <a:sym typeface="Calibri"/>
            </a:endParaRPr>
          </a:p>
          <a:p>
            <a:pPr marL="228600">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marL="228600">
              <a:defRPr sz="1200"/>
            </a:pPr>
            <a:r>
              <a:t>A lot of time and resources were wasted, it took one day of qualitative assessment to understand what happen.</a:t>
            </a:r>
            <a:endParaRPr>
              <a:latin typeface="Calibri"/>
              <a:ea typeface="Calibri"/>
              <a:cs typeface="Calibri"/>
              <a:sym typeface="Calibri"/>
            </a:endParaRPr>
          </a:p>
          <a:p>
            <a:pPr marL="228600">
              <a:defRPr sz="1200"/>
            </a:pPr>
            <a:r>
              <a:t>Thus, even during crisis, it is important to talk with the affected community to understand the context and needs.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hape 356"/>
          <p:cNvSpPr>
            <a:spLocks noGrp="1" noRot="1" noChangeAspect="1"/>
          </p:cNvSpPr>
          <p:nvPr>
            <p:ph type="sldImg"/>
          </p:nvPr>
        </p:nvSpPr>
        <p:spPr>
          <a:xfrm>
            <a:off x="381000" y="685800"/>
            <a:ext cx="6096000" cy="3429000"/>
          </a:xfrm>
          <a:prstGeom prst="rect">
            <a:avLst/>
          </a:prstGeom>
        </p:spPr>
        <p:txBody>
          <a:bodyPr/>
          <a:lstStyle/>
          <a:p>
            <a:endParaRPr/>
          </a:p>
        </p:txBody>
      </p:sp>
      <p:sp>
        <p:nvSpPr>
          <p:cNvPr id="357" name="Shape 357"/>
          <p:cNvSpPr>
            <a:spLocks noGrp="1"/>
          </p:cNvSpPr>
          <p:nvPr>
            <p:ph type="body" sz="quarter" idx="1"/>
          </p:nvPr>
        </p:nvSpPr>
        <p:spPr>
          <a:prstGeom prst="rect">
            <a:avLst/>
          </a:prstGeom>
        </p:spPr>
        <p:txBody>
          <a:bodyPr/>
          <a:lstStyle>
            <a:lvl1pPr>
              <a:defRPr sz="1200"/>
            </a:lvl1pPr>
          </a:lstStyle>
          <a:p>
            <a:r>
              <a:t>Interpersonal skills are behaviors and approaches people use to communicate effectively. They can help you reach communities with respect and credibility. </a:t>
            </a:r>
            <a:endParaRPr>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hape 393"/>
          <p:cNvSpPr>
            <a:spLocks noGrp="1" noRot="1" noChangeAspect="1"/>
          </p:cNvSpPr>
          <p:nvPr>
            <p:ph type="sldImg"/>
          </p:nvPr>
        </p:nvSpPr>
        <p:spPr>
          <a:xfrm>
            <a:off x="381000" y="685800"/>
            <a:ext cx="6096000" cy="3429000"/>
          </a:xfrm>
          <a:prstGeom prst="rect">
            <a:avLst/>
          </a:prstGeom>
        </p:spPr>
        <p:txBody>
          <a:bodyPr/>
          <a:lstStyle/>
          <a:p>
            <a:endParaRPr/>
          </a:p>
        </p:txBody>
      </p:sp>
      <p:sp>
        <p:nvSpPr>
          <p:cNvPr id="394" name="Shape 394"/>
          <p:cNvSpPr>
            <a:spLocks noGrp="1"/>
          </p:cNvSpPr>
          <p:nvPr>
            <p:ph type="body" sz="quarter" idx="1"/>
          </p:nvPr>
        </p:nvSpPr>
        <p:spPr>
          <a:prstGeom prst="rect">
            <a:avLst/>
          </a:prstGeom>
        </p:spPr>
        <p:txBody>
          <a:bodyPr/>
          <a:lstStyle>
            <a:lvl1pPr>
              <a:defRPr sz="1200"/>
            </a:lvl1pPr>
          </a:lstStyle>
          <a:p>
            <a:r>
              <a:t>Source: Risk Communication and Community Engagement (RCCE) Considerations: Ebola Response in the Democratic Republic of the Congo 2018</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hape 430"/>
          <p:cNvSpPr>
            <a:spLocks noGrp="1" noRot="1" noChangeAspect="1"/>
          </p:cNvSpPr>
          <p:nvPr>
            <p:ph type="sldImg"/>
          </p:nvPr>
        </p:nvSpPr>
        <p:spPr>
          <a:xfrm>
            <a:off x="381000" y="685800"/>
            <a:ext cx="6096000" cy="3429000"/>
          </a:xfrm>
          <a:prstGeom prst="rect">
            <a:avLst/>
          </a:prstGeom>
        </p:spPr>
        <p:txBody>
          <a:bodyPr/>
          <a:lstStyle/>
          <a:p>
            <a:endParaRPr/>
          </a:p>
        </p:txBody>
      </p:sp>
      <p:sp>
        <p:nvSpPr>
          <p:cNvPr id="431" name="Shape 431"/>
          <p:cNvSpPr>
            <a:spLocks noGrp="1"/>
          </p:cNvSpPr>
          <p:nvPr>
            <p:ph type="body" sz="quarter" idx="1"/>
          </p:nvPr>
        </p:nvSpPr>
        <p:spPr>
          <a:prstGeom prst="rect">
            <a:avLst/>
          </a:prstGeom>
        </p:spPr>
        <p:txBody>
          <a:bodyPr/>
          <a:lstStyle/>
          <a:p>
            <a:pPr>
              <a:defRPr sz="1200"/>
            </a:pPr>
            <a:br/>
            <a:r>
              <a:t>Source: Community Engagement_FoRCCE_Final draft PPT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Shape 456"/>
          <p:cNvSpPr>
            <a:spLocks noGrp="1" noRot="1" noChangeAspect="1"/>
          </p:cNvSpPr>
          <p:nvPr>
            <p:ph type="sldImg"/>
          </p:nvPr>
        </p:nvSpPr>
        <p:spPr>
          <a:xfrm>
            <a:off x="381000" y="685800"/>
            <a:ext cx="6096000" cy="3429000"/>
          </a:xfrm>
          <a:prstGeom prst="rect">
            <a:avLst/>
          </a:prstGeom>
        </p:spPr>
        <p:txBody>
          <a:bodyPr/>
          <a:lstStyle/>
          <a:p>
            <a:endParaRPr/>
          </a:p>
        </p:txBody>
      </p:sp>
      <p:sp>
        <p:nvSpPr>
          <p:cNvPr id="457" name="Shape 457"/>
          <p:cNvSpPr>
            <a:spLocks noGrp="1"/>
          </p:cNvSpPr>
          <p:nvPr>
            <p:ph type="body" sz="quarter" idx="1"/>
          </p:nvPr>
        </p:nvSpPr>
        <p:spPr>
          <a:prstGeom prst="rect">
            <a:avLst/>
          </a:prstGeom>
        </p:spPr>
        <p:txBody>
          <a:bodyPr/>
          <a:lstStyle/>
          <a:p>
            <a:pPr>
              <a:defRPr sz="1200"/>
            </a:pPr>
            <a:r>
              <a:t>Designing, implementing and monitoring effective interventions is directly linked to the understanding of the influencers/key players in the community</a:t>
            </a:r>
          </a:p>
          <a:p>
            <a:pPr>
              <a:defRPr sz="1200"/>
            </a:pPr>
            <a:endParaRPr/>
          </a:p>
          <a:p>
            <a:pPr>
              <a:defRPr sz="1200"/>
            </a:pPr>
            <a:r>
              <a:t>A good engagement with the different key actors is fundamental and allows the negotiation process to take place. A change in practices could be achieved if presented as a benefit as well to the key actors. Consequently positive points can be strengthened while trying to counteract negative ones, like building up the recognition of danger signs starting from what people locally recognize as a danger sign.  Always take into account that respect of cultural practices and not being judgemental is key to build up a relationship based in mutual respect and trust. P.30</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Shape 463"/>
          <p:cNvSpPr>
            <a:spLocks noGrp="1" noRot="1" noChangeAspect="1"/>
          </p:cNvSpPr>
          <p:nvPr>
            <p:ph type="sldImg"/>
          </p:nvPr>
        </p:nvSpPr>
        <p:spPr>
          <a:xfrm>
            <a:off x="381000" y="685800"/>
            <a:ext cx="6096000" cy="3429000"/>
          </a:xfrm>
          <a:prstGeom prst="rect">
            <a:avLst/>
          </a:prstGeom>
        </p:spPr>
        <p:txBody>
          <a:bodyPr/>
          <a:lstStyle/>
          <a:p>
            <a:endParaRPr/>
          </a:p>
        </p:txBody>
      </p:sp>
      <p:sp>
        <p:nvSpPr>
          <p:cNvPr id="464" name="Shape 464"/>
          <p:cNvSpPr>
            <a:spLocks noGrp="1"/>
          </p:cNvSpPr>
          <p:nvPr>
            <p:ph type="body" sz="quarter" idx="1"/>
          </p:nvPr>
        </p:nvSpPr>
        <p:spPr>
          <a:prstGeom prst="rect">
            <a:avLst/>
          </a:prstGeom>
        </p:spPr>
        <p:txBody>
          <a:bodyPr/>
          <a:lstStyle/>
          <a:p>
            <a:pPr>
              <a:defRPr sz="1200"/>
            </a:pPr>
            <a:r>
              <a:t>Designing, implementing and monitoring effective interventions is directly linked to the understanding of how people make decisions about their health. </a:t>
            </a:r>
          </a:p>
          <a:p>
            <a:pPr>
              <a:defRPr sz="1200"/>
            </a:pPr>
            <a:r>
              <a:t>Preventing suicide: A community engagement toolkit - </a:t>
            </a:r>
            <a:r>
              <a:rPr u="sng">
                <a:solidFill>
                  <a:srgbClr val="0563C1"/>
                </a:solidFill>
                <a:uFill>
                  <a:solidFill>
                    <a:srgbClr val="0563C1"/>
                  </a:solidFill>
                </a:uFill>
                <a:hlinkClick r:id="rId3"/>
              </a:rPr>
              <a:t>https://apps.who.int › iris › rest › bitstreams › retrieve</a:t>
            </a:r>
          </a:p>
          <a:p>
            <a:pPr>
              <a:defRPr sz="1200"/>
            </a:pPr>
            <a:endParaRPr u="sng">
              <a:solidFill>
                <a:srgbClr val="0563C1"/>
              </a:solidFill>
              <a:uFill>
                <a:solidFill>
                  <a:srgbClr val="0563C1"/>
                </a:solidFill>
              </a:uFill>
              <a:hlinkClick r:id="rId3"/>
            </a:endParaRPr>
          </a:p>
          <a:p>
            <a:pPr>
              <a:defRPr sz="1200"/>
            </a:pPr>
            <a:r>
              <a:t>Pathway on how people are looking for help or for health, then you need to identify the social landscape</a:t>
            </a:r>
          </a:p>
          <a:p>
            <a:pPr>
              <a:defRPr sz="1200"/>
            </a:pPr>
            <a:endParaRPr/>
          </a:p>
          <a:p>
            <a:pPr>
              <a:defRPr sz="1200"/>
            </a:pPr>
            <a:r>
              <a:t>Potential data sources: statistics, surveillance systems, surveys, </a:t>
            </a:r>
          </a:p>
          <a:p>
            <a:pPr>
              <a:defRPr sz="1200"/>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hape 469"/>
          <p:cNvSpPr>
            <a:spLocks noGrp="1" noRot="1" noChangeAspect="1"/>
          </p:cNvSpPr>
          <p:nvPr>
            <p:ph type="sldImg"/>
          </p:nvPr>
        </p:nvSpPr>
        <p:spPr>
          <a:xfrm>
            <a:off x="381000" y="685800"/>
            <a:ext cx="6096000" cy="3429000"/>
          </a:xfrm>
          <a:prstGeom prst="rect">
            <a:avLst/>
          </a:prstGeom>
        </p:spPr>
        <p:txBody>
          <a:bodyPr/>
          <a:lstStyle/>
          <a:p>
            <a:endParaRPr/>
          </a:p>
        </p:txBody>
      </p:sp>
      <p:sp>
        <p:nvSpPr>
          <p:cNvPr id="470" name="Shape 470"/>
          <p:cNvSpPr>
            <a:spLocks noGrp="1"/>
          </p:cNvSpPr>
          <p:nvPr>
            <p:ph type="body" sz="quarter" idx="1"/>
          </p:nvPr>
        </p:nvSpPr>
        <p:spPr>
          <a:prstGeom prst="rect">
            <a:avLst/>
          </a:prstGeom>
        </p:spPr>
        <p:txBody>
          <a:bodyPr/>
          <a:lstStyle/>
          <a:p>
            <a:pPr>
              <a:defRPr sz="1200"/>
            </a:pPr>
            <a:r>
              <a:t>After identifying your stakeholders and how to reach them (channels), need for better understanding </a:t>
            </a:r>
          </a:p>
          <a:p>
            <a:pPr>
              <a:defRPr sz="1200"/>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Shape 494"/>
          <p:cNvSpPr>
            <a:spLocks noGrp="1" noRot="1" noChangeAspect="1"/>
          </p:cNvSpPr>
          <p:nvPr>
            <p:ph type="sldImg"/>
          </p:nvPr>
        </p:nvSpPr>
        <p:spPr>
          <a:xfrm>
            <a:off x="381000" y="685800"/>
            <a:ext cx="6096000" cy="3429000"/>
          </a:xfrm>
          <a:prstGeom prst="rect">
            <a:avLst/>
          </a:prstGeom>
        </p:spPr>
        <p:txBody>
          <a:bodyPr/>
          <a:lstStyle/>
          <a:p>
            <a:endParaRPr/>
          </a:p>
        </p:txBody>
      </p:sp>
      <p:sp>
        <p:nvSpPr>
          <p:cNvPr id="495" name="Shape 495"/>
          <p:cNvSpPr>
            <a:spLocks noGrp="1"/>
          </p:cNvSpPr>
          <p:nvPr>
            <p:ph type="body" sz="quarter" idx="1"/>
          </p:nvPr>
        </p:nvSpPr>
        <p:spPr>
          <a:prstGeom prst="rect">
            <a:avLst/>
          </a:prstGeom>
        </p:spPr>
        <p:txBody>
          <a:bodyPr/>
          <a:lstStyle/>
          <a:p>
            <a:pPr>
              <a:defRPr sz="1200"/>
            </a:pPr>
            <a:endParaRPr/>
          </a:p>
          <a:p>
            <a:pPr>
              <a:defRPr sz="1200"/>
            </a:pPr>
            <a:r>
              <a:t>Step 3 - The idea is to try, as much as possible to diversify the sources of information and the methodology. In some cases this exercise will be limited; it is fine to go ahead with the available means in the best possible way.</a:t>
            </a:r>
          </a:p>
          <a:p>
            <a:pPr>
              <a:defRPr sz="1200"/>
            </a:pPr>
            <a:r>
              <a:t>See p.41-42 </a:t>
            </a:r>
          </a:p>
          <a:p>
            <a:pPr>
              <a:defRPr sz="1200"/>
            </a:pPr>
            <a:endParaRPr/>
          </a:p>
          <a:p>
            <a:pPr>
              <a:defRPr sz="1200"/>
            </a:pPr>
            <a:endParaRPr/>
          </a:p>
          <a:p>
            <a:pPr>
              <a:defRPr sz="1200"/>
            </a:pPr>
            <a:r>
              <a:t>Notice:  that all these methods can be simplified even more according to the context, the objective and the task to be performed. What it is described here is how to use these methods in an ideal setting in terms of time and security.</a:t>
            </a:r>
          </a:p>
          <a:p>
            <a:pPr>
              <a:defRPr sz="1200"/>
            </a:pPr>
            <a:r>
              <a:t>In all situations it is recommended to use observations, FGDs and interviews as they complement each other providing comprehensive information. PMR Nevertheless, the selection of tools will depend on the context and available time. </a:t>
            </a:r>
          </a:p>
          <a:p>
            <a:pPr>
              <a:defRPr sz="1200"/>
            </a:pPr>
            <a:r>
              <a:t>Methods: selection and simplification according to context</a:t>
            </a:r>
          </a:p>
          <a:p>
            <a:pPr lvl="1" indent="457200">
              <a:defRPr sz="1200"/>
            </a:pPr>
            <a:r>
              <a:t>participant observations – behavior and interaction</a:t>
            </a:r>
          </a:p>
          <a:p>
            <a:pPr lvl="1" indent="457200">
              <a:defRPr sz="1200"/>
            </a:pPr>
            <a:r>
              <a:t>Focus group discussions – perceptions, attitudes, practices, beliefs and opinions</a:t>
            </a:r>
          </a:p>
          <a:p>
            <a:pPr lvl="1" indent="457200">
              <a:defRPr sz="1200"/>
            </a:pPr>
            <a:r>
              <a:t>Interviews – info about specific subject from individual perspective</a:t>
            </a:r>
          </a:p>
          <a:p>
            <a:pPr lvl="1" indent="457200">
              <a:defRPr sz="1200"/>
            </a:pPr>
            <a:r>
              <a:t>Mapping – compilation about different elements and how they relate</a:t>
            </a:r>
          </a:p>
          <a:p>
            <a:pPr lvl="1" indent="457200">
              <a:defRPr sz="1200"/>
            </a:pPr>
            <a:r>
              <a:t>Quick questionnaire – to extract specific information to measure </a:t>
            </a:r>
          </a:p>
          <a:p>
            <a:pPr>
              <a:defRPr sz="1200"/>
            </a:pPr>
            <a:r>
              <a:t>All methods with their objectives and tools need to be discussed and defined with the team</a:t>
            </a:r>
          </a:p>
          <a:p>
            <a:pPr>
              <a:defRPr sz="1200"/>
            </a:pPr>
            <a:r>
              <a:t>In an emergency, it is recommended to start conducting interviews while observing and doing informal conversations and whenever possible conduct some FGDs –even spontaneous- to be able to triangulate the information. </a:t>
            </a:r>
          </a:p>
          <a:p>
            <a:pPr>
              <a:defRPr sz="1200"/>
            </a:pPr>
            <a:endParaRPr/>
          </a:p>
          <a:p>
            <a:pPr>
              <a:defRPr sz="1200"/>
            </a:pPr>
            <a:endParaRPr/>
          </a:p>
          <a:p>
            <a:pPr>
              <a:defRPr sz="1200"/>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Shape 505"/>
          <p:cNvSpPr>
            <a:spLocks noGrp="1" noRot="1" noChangeAspect="1"/>
          </p:cNvSpPr>
          <p:nvPr>
            <p:ph type="sldImg"/>
          </p:nvPr>
        </p:nvSpPr>
        <p:spPr>
          <a:xfrm>
            <a:off x="381000" y="685800"/>
            <a:ext cx="6096000" cy="3429000"/>
          </a:xfrm>
          <a:prstGeom prst="rect">
            <a:avLst/>
          </a:prstGeom>
        </p:spPr>
        <p:txBody>
          <a:bodyPr/>
          <a:lstStyle/>
          <a:p>
            <a:endParaRPr/>
          </a:p>
        </p:txBody>
      </p:sp>
      <p:sp>
        <p:nvSpPr>
          <p:cNvPr id="506" name="Shape 506"/>
          <p:cNvSpPr>
            <a:spLocks noGrp="1"/>
          </p:cNvSpPr>
          <p:nvPr>
            <p:ph type="body" sz="quarter" idx="1"/>
          </p:nvPr>
        </p:nvSpPr>
        <p:spPr>
          <a:prstGeom prst="rect">
            <a:avLst/>
          </a:prstGeom>
        </p:spPr>
        <p:txBody>
          <a:bodyPr/>
          <a:lstStyle>
            <a:lvl1pPr>
              <a:defRPr sz="1200"/>
            </a:lvl1pPr>
          </a:lstStyle>
          <a:p>
            <a:r>
              <a:t>Source: Contact tracing in the context of COVID-19 interim guidance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pPr>
              <a:defRPr sz="1200"/>
            </a:pPr>
            <a:r>
              <a:t>For more information on case investigation and contact tracing, see </a:t>
            </a:r>
            <a:r>
              <a:rPr u="sng"/>
              <a:t>RRT module on active case finding and contact tracing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381000" y="685800"/>
            <a:ext cx="6096000" cy="3429000"/>
          </a:xfrm>
          <a:prstGeom prst="rect">
            <a:avLst/>
          </a:prstGeom>
        </p:spPr>
        <p:txBody>
          <a:bodyPr/>
          <a:lstStyle/>
          <a:p>
            <a:endParaRPr/>
          </a:p>
        </p:txBody>
      </p:sp>
      <p:sp>
        <p:nvSpPr>
          <p:cNvPr id="293" name="Shape 293"/>
          <p:cNvSpPr>
            <a:spLocks noGrp="1"/>
          </p:cNvSpPr>
          <p:nvPr>
            <p:ph type="body" sz="quarter" idx="1"/>
          </p:nvPr>
        </p:nvSpPr>
        <p:spPr>
          <a:prstGeom prst="rect">
            <a:avLst/>
          </a:prstGeom>
        </p:spPr>
        <p:txBody>
          <a:bodyPr/>
          <a:lstStyle>
            <a:lvl1pPr>
              <a:defRPr sz="1200"/>
            </a:lvl1pPr>
          </a:lstStyle>
          <a:p>
            <a: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Shape 515"/>
          <p:cNvSpPr>
            <a:spLocks noGrp="1" noRot="1" noChangeAspect="1"/>
          </p:cNvSpPr>
          <p:nvPr>
            <p:ph type="sldImg"/>
          </p:nvPr>
        </p:nvSpPr>
        <p:spPr>
          <a:xfrm>
            <a:off x="381000" y="685800"/>
            <a:ext cx="6096000" cy="3429000"/>
          </a:xfrm>
          <a:prstGeom prst="rect">
            <a:avLst/>
          </a:prstGeom>
        </p:spPr>
        <p:txBody>
          <a:bodyPr/>
          <a:lstStyle/>
          <a:p>
            <a:endParaRPr/>
          </a:p>
        </p:txBody>
      </p:sp>
      <p:sp>
        <p:nvSpPr>
          <p:cNvPr id="516" name="Shape 516"/>
          <p:cNvSpPr>
            <a:spLocks noGrp="1"/>
          </p:cNvSpPr>
          <p:nvPr>
            <p:ph type="body" sz="quarter" idx="1"/>
          </p:nvPr>
        </p:nvSpPr>
        <p:spPr>
          <a:prstGeom prst="rect">
            <a:avLst/>
          </a:prstGeom>
        </p:spPr>
        <p:txBody>
          <a:bodyPr/>
          <a:lstStyle/>
          <a:p>
            <a:pPr>
              <a:defRPr sz="1200"/>
            </a:pPr>
            <a:r>
              <a:t>Source: Infection Prevention and Control for the safe management of a dead body in the context of COVID-19 interim guidance</a:t>
            </a:r>
          </a:p>
          <a:p>
            <a:pPr>
              <a:defRPr sz="1200"/>
            </a:pPr>
            <a:r>
              <a:t>PAHO’s Management of Dead Bodies after Disasters: a Field Manual for First Responders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Shape 535"/>
          <p:cNvSpPr>
            <a:spLocks noGrp="1" noRot="1" noChangeAspect="1"/>
          </p:cNvSpPr>
          <p:nvPr>
            <p:ph type="sldImg"/>
          </p:nvPr>
        </p:nvSpPr>
        <p:spPr>
          <a:xfrm>
            <a:off x="381000" y="685800"/>
            <a:ext cx="6096000" cy="3429000"/>
          </a:xfrm>
          <a:prstGeom prst="rect">
            <a:avLst/>
          </a:prstGeom>
        </p:spPr>
        <p:txBody>
          <a:bodyPr/>
          <a:lstStyle/>
          <a:p>
            <a:endParaRPr/>
          </a:p>
        </p:txBody>
      </p:sp>
      <p:sp>
        <p:nvSpPr>
          <p:cNvPr id="536" name="Shape 536"/>
          <p:cNvSpPr>
            <a:spLocks noGrp="1"/>
          </p:cNvSpPr>
          <p:nvPr>
            <p:ph type="body" sz="quarter" idx="1"/>
          </p:nvPr>
        </p:nvSpPr>
        <p:spPr>
          <a:prstGeom prst="rect">
            <a:avLst/>
          </a:prstGeom>
        </p:spPr>
        <p:txBody>
          <a:bodyPr/>
          <a:lstStyle/>
          <a:p>
            <a:pPr>
              <a:defRPr sz="1200"/>
            </a:pPr>
            <a:r>
              <a:t>You will be provided with a document that contains some tools in creating community discussion. Take time to practice them when you go to the field.</a:t>
            </a:r>
          </a:p>
          <a:p>
            <a:pPr>
              <a:spcBef>
                <a:spcPts val="300"/>
              </a:spcBef>
              <a:defRPr sz="1200"/>
            </a:pPr>
            <a:endParaRPr/>
          </a:p>
          <a:p>
            <a:pPr>
              <a:spcBef>
                <a:spcPts val="300"/>
              </a:spcBef>
              <a:defRPr sz="1200"/>
            </a:pPr>
            <a:r>
              <a:t>Source: </a:t>
            </a:r>
            <a:r>
              <a:rPr u="sng">
                <a:solidFill>
                  <a:srgbClr val="0563C1"/>
                </a:solidFill>
                <a:uFill>
                  <a:solidFill>
                    <a:srgbClr val="0563C1"/>
                  </a:solidFill>
                </a:uFill>
                <a:hlinkClick r:id="rId3"/>
              </a:rPr>
              <a:t>http://www.globalhealthcommunication.org/tool_docs/94/bringing_the_community_together....pdf</a:t>
            </a:r>
          </a:p>
          <a:p>
            <a:pPr>
              <a:spcBef>
                <a:spcPts val="300"/>
              </a:spcBef>
              <a:defRPr sz="1200"/>
            </a:pPr>
            <a:r>
              <a:t>B8.1_Soc_mob_comm_eng_180516_en.pptx</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a:spLocks noGrp="1" noRot="1" noChangeAspect="1"/>
          </p:cNvSpPr>
          <p:nvPr>
            <p:ph type="sldImg"/>
          </p:nvPr>
        </p:nvSpPr>
        <p:spPr>
          <a:xfrm>
            <a:off x="381000" y="685800"/>
            <a:ext cx="6096000" cy="3429000"/>
          </a:xfrm>
          <a:prstGeom prst="rect">
            <a:avLst/>
          </a:prstGeom>
        </p:spPr>
        <p:txBody>
          <a:bodyPr/>
          <a:lstStyle/>
          <a:p>
            <a:endParaRPr/>
          </a:p>
        </p:txBody>
      </p:sp>
      <p:sp>
        <p:nvSpPr>
          <p:cNvPr id="543" name="Shape 543"/>
          <p:cNvSpPr>
            <a:spLocks noGrp="1"/>
          </p:cNvSpPr>
          <p:nvPr>
            <p:ph type="body" sz="quarter" idx="1"/>
          </p:nvPr>
        </p:nvSpPr>
        <p:spPr>
          <a:prstGeom prst="rect">
            <a:avLst/>
          </a:prstGeom>
        </p:spPr>
        <p:txBody>
          <a:bodyPr/>
          <a:lstStyle>
            <a:lvl1pPr>
              <a:defRPr sz="1200"/>
            </a:lvl1pPr>
          </a:lstStyle>
          <a:p>
            <a:r>
              <a:t>Source: B8.1_Soc_mob_comm_eng_180516_en.pptx</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a:lstStyle/>
          <a:p>
            <a:endParaRPr/>
          </a:p>
        </p:txBody>
      </p:sp>
      <p:sp>
        <p:nvSpPr>
          <p:cNvPr id="581" name="Shape 581"/>
          <p:cNvSpPr>
            <a:spLocks noGrp="1"/>
          </p:cNvSpPr>
          <p:nvPr>
            <p:ph type="body" sz="quarter" idx="1"/>
          </p:nvPr>
        </p:nvSpPr>
        <p:spPr>
          <a:prstGeom prst="rect">
            <a:avLst/>
          </a:prstGeom>
        </p:spPr>
        <p:txBody>
          <a:bodyPr/>
          <a:lstStyle>
            <a:lvl1pPr>
              <a:defRPr sz="1200"/>
            </a:lvl1pPr>
          </a:lstStyle>
          <a:p>
            <a:r>
              <a:t>Source: Community_Engagement_180719_en_ug PPT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a:p>
        </p:txBody>
      </p:sp>
      <p:sp>
        <p:nvSpPr>
          <p:cNvPr id="586" name="Shape 586"/>
          <p:cNvSpPr>
            <a:spLocks noGrp="1"/>
          </p:cNvSpPr>
          <p:nvPr>
            <p:ph type="body" sz="quarter" idx="1"/>
          </p:nvPr>
        </p:nvSpPr>
        <p:spPr>
          <a:prstGeom prst="rect">
            <a:avLst/>
          </a:prstGeom>
        </p:spPr>
        <p:txBody>
          <a:bodyPr/>
          <a:lstStyle>
            <a:lvl1pPr>
              <a:defRPr sz="1200"/>
            </a:lvl1pPr>
          </a:lstStyle>
          <a:p>
            <a:r>
              <a:t>Source: Community_Engagement_180719_en_ug PPT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a:lstStyle/>
          <a:p>
            <a:endParaRPr/>
          </a:p>
        </p:txBody>
      </p:sp>
      <p:sp>
        <p:nvSpPr>
          <p:cNvPr id="591" name="Shape 591"/>
          <p:cNvSpPr>
            <a:spLocks noGrp="1"/>
          </p:cNvSpPr>
          <p:nvPr>
            <p:ph type="body" sz="quarter" idx="1"/>
          </p:nvPr>
        </p:nvSpPr>
        <p:spPr>
          <a:prstGeom prst="rect">
            <a:avLst/>
          </a:prstGeom>
        </p:spPr>
        <p:txBody>
          <a:bodyPr/>
          <a:lstStyle>
            <a:lvl1pPr>
              <a:defRPr sz="1200"/>
            </a:lvl1pPr>
          </a:lstStyle>
          <a:p>
            <a:r>
              <a:t>Source: Community_Engagement_180719_en_ug PPT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xfrm>
            <a:off x="381000" y="685800"/>
            <a:ext cx="6096000" cy="3429000"/>
          </a:xfrm>
          <a:prstGeom prst="rect">
            <a:avLst/>
          </a:prstGeom>
        </p:spPr>
        <p:txBody>
          <a:bodyPr/>
          <a:lstStyle/>
          <a:p>
            <a:endParaRPr/>
          </a:p>
        </p:txBody>
      </p:sp>
      <p:sp>
        <p:nvSpPr>
          <p:cNvPr id="598" name="Shape 598"/>
          <p:cNvSpPr>
            <a:spLocks noGrp="1"/>
          </p:cNvSpPr>
          <p:nvPr>
            <p:ph type="body" sz="quarter" idx="1"/>
          </p:nvPr>
        </p:nvSpPr>
        <p:spPr>
          <a:prstGeom prst="rect">
            <a:avLst/>
          </a:prstGeom>
        </p:spPr>
        <p:txBody>
          <a:bodyPr/>
          <a:lstStyle/>
          <a:p>
            <a:pPr marL="228600">
              <a:defRPr sz="1200"/>
            </a:pPr>
            <a:r>
              <a:t>Source Community engagement for emergency/outbreak preparedness and response: a flash survey literature review of guidance documents, (WHO, 2019)</a:t>
            </a:r>
            <a:endParaRPr>
              <a:latin typeface="Calibri"/>
              <a:ea typeface="Calibri"/>
              <a:cs typeface="Calibri"/>
              <a:sym typeface="Calibri"/>
            </a:endParaRPr>
          </a:p>
          <a:p>
            <a:pPr marL="228600">
              <a:defRPr sz="1200"/>
            </a:pPr>
            <a:r>
              <a:t> </a:t>
            </a:r>
            <a:endParaRPr>
              <a:latin typeface="Calibri"/>
              <a:ea typeface="Calibri"/>
              <a:cs typeface="Calibri"/>
              <a:sym typeface="Calibri"/>
            </a:endParaRPr>
          </a:p>
          <a:p>
            <a:pPr marL="228600">
              <a:defRPr sz="1200"/>
            </a:pPr>
            <a:r>
              <a:t>6 August 2019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381000" y="685800"/>
            <a:ext cx="6096000" cy="3429000"/>
          </a:xfrm>
          <a:prstGeom prst="rect">
            <a:avLst/>
          </a:prstGeom>
        </p:spPr>
        <p:txBody>
          <a:bodyPr/>
          <a:lstStyle/>
          <a:p>
            <a:endParaRPr/>
          </a:p>
        </p:txBody>
      </p:sp>
      <p:sp>
        <p:nvSpPr>
          <p:cNvPr id="298" name="Shape 298"/>
          <p:cNvSpPr>
            <a:spLocks noGrp="1"/>
          </p:cNvSpPr>
          <p:nvPr>
            <p:ph type="body" sz="quarter" idx="1"/>
          </p:nvPr>
        </p:nvSpPr>
        <p:spPr>
          <a:prstGeom prst="rect">
            <a:avLst/>
          </a:prstGeom>
        </p:spPr>
        <p:txBody>
          <a:bodyPr/>
          <a:lstStyle>
            <a:lvl1pPr>
              <a:defRPr sz="1200"/>
            </a:lvl1p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a:p>
        </p:txBody>
      </p:sp>
      <p:sp>
        <p:nvSpPr>
          <p:cNvPr id="310" name="Shape 310"/>
          <p:cNvSpPr>
            <a:spLocks noGrp="1"/>
          </p:cNvSpPr>
          <p:nvPr>
            <p:ph type="body" sz="quarter" idx="1"/>
          </p:nvPr>
        </p:nvSpPr>
        <p:spPr>
          <a:prstGeom prst="rect">
            <a:avLst/>
          </a:prstGeom>
        </p:spPr>
        <p:txBody>
          <a:bodyPr/>
          <a:lstStyle/>
          <a:p>
            <a:pPr>
              <a:defRPr sz="1200"/>
            </a:pPr>
            <a:r>
              <a:t>UHC and Community engagement - </a:t>
            </a:r>
            <a:r>
              <a:rPr u="sng">
                <a:solidFill>
                  <a:srgbClr val="0563C1"/>
                </a:solidFill>
                <a:uFill>
                  <a:solidFill>
                    <a:srgbClr val="0563C1"/>
                  </a:solidFill>
                </a:uFill>
                <a:hlinkClick r:id="rId3"/>
              </a:rPr>
              <a:t>https://www.who.int/bulletin/volumes/96/9/17-202382/en/</a:t>
            </a:r>
          </a:p>
          <a:p>
            <a:pPr>
              <a:defRPr sz="1200"/>
            </a:pPr>
            <a:r>
              <a:t>The term community engagement, as opposed to participation, emerged from the field of health research and focused on the deliberate integration of communities into the design and implementation of research activities. Researchers, being both reflective and reflexive agents in this process, meaning, aware that their presence can alter circumstances, were fundamental to this approach.</a:t>
            </a:r>
            <a:r>
              <a:rPr u="sng" baseline="30000">
                <a:solidFill>
                  <a:srgbClr val="0563C1"/>
                </a:solidFill>
                <a:uFill>
                  <a:solidFill>
                    <a:srgbClr val="0563C1"/>
                  </a:solidFill>
                </a:uFill>
                <a:hlinkClick r:id="rId4"/>
              </a:rPr>
              <a:t>7</a:t>
            </a:r>
            <a:r>
              <a:t> Community engagement was introduced in the 2013–2016 Ebola virus disease outbreak in recognition of the important role of response staff and their ability to engage with communities, in contrast to social mobilization or behaviour-change interventions. </a:t>
            </a:r>
          </a:p>
          <a:p>
            <a:pPr>
              <a:defRPr sz="1200"/>
            </a:pPr>
            <a:endParaRPr/>
          </a:p>
          <a:p>
            <a:pPr>
              <a:defRPr sz="1200"/>
            </a:pPr>
            <a:r>
              <a:t>Dialogue through the all steps and on regular basis</a:t>
            </a:r>
          </a:p>
          <a:p>
            <a:pPr>
              <a:defRPr sz="1200"/>
            </a:pPr>
            <a:endParaRPr/>
          </a:p>
          <a:p>
            <a:pPr>
              <a:defRPr sz="1200"/>
            </a:pPr>
            <a:r>
              <a:t>Source: Community Engagement_FoRCCE_Final draft PPT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pPr marL="228600">
              <a:defRPr sz="1200"/>
            </a:pPr>
            <a:r>
              <a:t>Engagement is both ways, it is a win-win situation for the communities and the response</a:t>
            </a:r>
            <a:endParaRPr>
              <a:latin typeface="Calibri"/>
              <a:ea typeface="Calibri"/>
              <a:cs typeface="Calibri"/>
              <a:sym typeface="Calibri"/>
            </a:endParaRPr>
          </a:p>
          <a:p>
            <a:pPr marL="228600">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marL="228600">
              <a:defRPr sz="1200"/>
            </a:pPr>
            <a:r>
              <a:t> Win – The community participation, accountability, ownership</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Not just go and give the necessary information, Community engagement requires understanding and working together</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Why do we need community engagement in emergency/crisis?</a:t>
            </a:r>
            <a:endParaRPr>
              <a:latin typeface="Calibri"/>
              <a:ea typeface="Calibri"/>
              <a:cs typeface="Calibri"/>
              <a:sym typeface="Calibri"/>
            </a:endParaRPr>
          </a:p>
          <a:p>
            <a:pPr marL="228600">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marL="228600">
              <a:defRPr sz="1200"/>
            </a:pPr>
            <a:r>
              <a:t>A lot of time and resources were wasted, it took one day of qualitative assessment to understand what happen.</a:t>
            </a:r>
            <a:endParaRPr>
              <a:latin typeface="Calibri"/>
              <a:ea typeface="Calibri"/>
              <a:cs typeface="Calibri"/>
              <a:sym typeface="Calibri"/>
            </a:endParaRPr>
          </a:p>
          <a:p>
            <a:pPr marL="228600">
              <a:defRPr sz="1200"/>
            </a:pPr>
            <a:r>
              <a:t>Thus, even during crisis, it is important to talk with the affected community to understand the context and needs.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noRot="1" noChangeAspect="1"/>
          </p:cNvSpPr>
          <p:nvPr>
            <p:ph type="sldImg"/>
          </p:nvPr>
        </p:nvSpPr>
        <p:spPr>
          <a:xfrm>
            <a:off x="381000" y="685800"/>
            <a:ext cx="6096000" cy="3429000"/>
          </a:xfrm>
          <a:prstGeom prst="rect">
            <a:avLst/>
          </a:prstGeom>
        </p:spPr>
        <p:txBody>
          <a:bodyPr/>
          <a:lstStyle/>
          <a:p>
            <a:endParaRPr/>
          </a:p>
        </p:txBody>
      </p:sp>
      <p:sp>
        <p:nvSpPr>
          <p:cNvPr id="321" name="Shape 321"/>
          <p:cNvSpPr>
            <a:spLocks noGrp="1"/>
          </p:cNvSpPr>
          <p:nvPr>
            <p:ph type="body" sz="quarter" idx="1"/>
          </p:nvPr>
        </p:nvSpPr>
        <p:spPr>
          <a:prstGeom prst="rect">
            <a:avLst/>
          </a:prstGeom>
        </p:spPr>
        <p:txBody>
          <a:bodyPr/>
          <a:lstStyle/>
          <a:p>
            <a:pPr>
              <a:defRPr sz="1200"/>
            </a:pPr>
            <a:r>
              <a:t>It is necessary to include the affected people in the solution of their problems and work together towards successful interventions</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Doing the right thing, the right way to ensure efficiency and efficacy, to use your resources properly</a:t>
            </a:r>
          </a:p>
          <a:p>
            <a:pPr>
              <a:defRPr sz="1200"/>
            </a:pPr>
            <a:endParaRPr/>
          </a:p>
          <a:p>
            <a:pPr>
              <a:defRPr sz="1200"/>
            </a:pPr>
            <a:r>
              <a:t>It is necessary to include the affected people in the solution of their problems and work together towards successful interventions</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Doing the right thing, the right way to ensure efficiency and efficacy, to use your resources properly</a:t>
            </a:r>
            <a:endParaRPr>
              <a:latin typeface="Calibri"/>
              <a:ea typeface="Calibri"/>
              <a:cs typeface="Calibri"/>
              <a:sym typeface="Calibri"/>
            </a:endParaRPr>
          </a:p>
          <a:p>
            <a:pPr>
              <a:defRPr sz="1200"/>
            </a:pPr>
            <a:br>
              <a:rPr>
                <a:latin typeface="Calibri"/>
                <a:ea typeface="Calibri"/>
                <a:cs typeface="Calibri"/>
                <a:sym typeface="Calibri"/>
              </a:rPr>
            </a:br>
            <a:r>
              <a:t>Engagement is both ways, it is a win-win situation for the communities and the response</a:t>
            </a:r>
            <a:endParaRPr>
              <a:latin typeface="Calibri"/>
              <a:ea typeface="Calibri"/>
              <a:cs typeface="Calibri"/>
              <a:sym typeface="Calibri"/>
            </a:endParaRPr>
          </a:p>
          <a:p>
            <a:pPr>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a:defRPr sz="1200"/>
            </a:pPr>
            <a:r>
              <a:t> Win – The community participation, accountability, ownership</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Not just go and give the necessary information, Community engagement requires understanding and working together</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Why do we need community engagement in emergency/crisis?</a:t>
            </a:r>
            <a:endParaRPr>
              <a:latin typeface="Calibri"/>
              <a:ea typeface="Calibri"/>
              <a:cs typeface="Calibri"/>
              <a:sym typeface="Calibri"/>
            </a:endParaRPr>
          </a:p>
          <a:p>
            <a:pPr>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a:defRPr sz="1200"/>
            </a:pPr>
            <a:r>
              <a:t>A lot of time and resources were wasted, it took one day of qualitative assessment to understand what happen.</a:t>
            </a:r>
            <a:endParaRPr>
              <a:latin typeface="Calibri"/>
              <a:ea typeface="Calibri"/>
              <a:cs typeface="Calibri"/>
              <a:sym typeface="Calibri"/>
            </a:endParaRPr>
          </a:p>
          <a:p>
            <a:pPr>
              <a:defRPr sz="1200"/>
            </a:pPr>
            <a:r>
              <a:t>Thus, even during crisis, it is important to talk with the affected community to understand the context and needs.</a:t>
            </a:r>
            <a:endParaRPr>
              <a:latin typeface="Calibri"/>
              <a:ea typeface="Calibri"/>
              <a:cs typeface="Calibri"/>
              <a:sym typeface="Calibri"/>
            </a:endParaRPr>
          </a:p>
          <a:p>
            <a:pPr>
              <a:defRPr sz="1200"/>
            </a:pPr>
            <a:br>
              <a:rPr>
                <a:latin typeface="Calibri"/>
                <a:ea typeface="Calibri"/>
                <a:cs typeface="Calibri"/>
                <a:sym typeface="Calibri"/>
              </a:rPr>
            </a:br>
            <a:endParaRPr>
              <a:latin typeface="Calibri"/>
              <a:ea typeface="Calibri"/>
              <a:cs typeface="Calibri"/>
              <a:sym typeface="Calibri"/>
            </a:endParaRPr>
          </a:p>
          <a:p>
            <a:pPr>
              <a:defRPr sz="1200"/>
            </a:pPr>
            <a:r>
              <a:t>Source: Community Engagement_FoRCCE_Final draft PPT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a:lstStyle/>
          <a:p>
            <a:endParaRPr/>
          </a:p>
        </p:txBody>
      </p:sp>
      <p:sp>
        <p:nvSpPr>
          <p:cNvPr id="327" name="Shape 327"/>
          <p:cNvSpPr>
            <a:spLocks noGrp="1"/>
          </p:cNvSpPr>
          <p:nvPr>
            <p:ph type="body" sz="quarter" idx="1"/>
          </p:nvPr>
        </p:nvSpPr>
        <p:spPr>
          <a:prstGeom prst="rect">
            <a:avLst/>
          </a:prstGeom>
        </p:spPr>
        <p:txBody>
          <a:bodyPr/>
          <a:lstStyle/>
          <a:p>
            <a:pPr marL="228600">
              <a:defRPr sz="1200"/>
            </a:pPr>
            <a:r>
              <a:t>Engagement is both ways, it is a win-win situation for the communities and the response</a:t>
            </a:r>
            <a:endParaRPr>
              <a:latin typeface="Calibri"/>
              <a:ea typeface="Calibri"/>
              <a:cs typeface="Calibri"/>
              <a:sym typeface="Calibri"/>
            </a:endParaRPr>
          </a:p>
          <a:p>
            <a:pPr marL="228600">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marL="228600">
              <a:defRPr sz="1200"/>
            </a:pPr>
            <a:r>
              <a:t> Win – The community participation, accountability, ownership</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Not just go and give the necessary information, Community engagement requires understanding and working together</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Why do we need community engagement in emergency/crisis?</a:t>
            </a:r>
            <a:endParaRPr>
              <a:latin typeface="Calibri"/>
              <a:ea typeface="Calibri"/>
              <a:cs typeface="Calibri"/>
              <a:sym typeface="Calibri"/>
            </a:endParaRPr>
          </a:p>
          <a:p>
            <a:pPr marL="228600">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marL="228600">
              <a:defRPr sz="1200"/>
            </a:pPr>
            <a:r>
              <a:t>A lot of time and resources were wasted, it took one day of qualitative assessment to understand what happen.</a:t>
            </a:r>
            <a:endParaRPr>
              <a:latin typeface="Calibri"/>
              <a:ea typeface="Calibri"/>
              <a:cs typeface="Calibri"/>
              <a:sym typeface="Calibri"/>
            </a:endParaRPr>
          </a:p>
          <a:p>
            <a:pPr marL="228600">
              <a:defRPr sz="1200"/>
            </a:pPr>
            <a:r>
              <a:t>Thus, even during crisis, it is important to talk with the affected community to understand the context and needs.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a:p>
        </p:txBody>
      </p:sp>
      <p:sp>
        <p:nvSpPr>
          <p:cNvPr id="333" name="Shape 333"/>
          <p:cNvSpPr>
            <a:spLocks noGrp="1"/>
          </p:cNvSpPr>
          <p:nvPr>
            <p:ph type="body" sz="quarter" idx="1"/>
          </p:nvPr>
        </p:nvSpPr>
        <p:spPr>
          <a:prstGeom prst="rect">
            <a:avLst/>
          </a:prstGeom>
        </p:spPr>
        <p:txBody>
          <a:bodyPr/>
          <a:lstStyle/>
          <a:p>
            <a:pPr>
              <a:defRPr sz="1200"/>
            </a:pPr>
            <a:r>
              <a:t>It is necessary to include the affected people in the solution of their problems and work together towards successful interventions</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Doing the right thing, the right way to ensure efficiency and efficacy, to use your resources properly</a:t>
            </a:r>
          </a:p>
          <a:p>
            <a:pPr>
              <a:defRPr sz="1200"/>
            </a:pPr>
            <a:endParaRPr/>
          </a:p>
          <a:p>
            <a:pPr>
              <a:defRPr sz="1200"/>
            </a:pPr>
            <a:r>
              <a:t>It is necessary to include the affected people in the solution of their problems and work together towards successful interventions</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Doing the right thing, the right way to ensure efficiency and efficacy, to use your resources properly</a:t>
            </a:r>
            <a:endParaRPr>
              <a:latin typeface="Calibri"/>
              <a:ea typeface="Calibri"/>
              <a:cs typeface="Calibri"/>
              <a:sym typeface="Calibri"/>
            </a:endParaRPr>
          </a:p>
          <a:p>
            <a:pPr>
              <a:defRPr sz="1200"/>
            </a:pPr>
            <a:br>
              <a:rPr>
                <a:latin typeface="Calibri"/>
                <a:ea typeface="Calibri"/>
                <a:cs typeface="Calibri"/>
                <a:sym typeface="Calibri"/>
              </a:rPr>
            </a:br>
            <a:r>
              <a:t>Engagement is both ways, it is a win-win situation for the communities and the response</a:t>
            </a:r>
            <a:endParaRPr>
              <a:latin typeface="Calibri"/>
              <a:ea typeface="Calibri"/>
              <a:cs typeface="Calibri"/>
              <a:sym typeface="Calibri"/>
            </a:endParaRPr>
          </a:p>
          <a:p>
            <a:pPr>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a:defRPr sz="1200"/>
            </a:pPr>
            <a:r>
              <a:t> Win – The community participation, accountability, ownership</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Not just go and give the necessary information, Community engagement requires understanding and working together</a:t>
            </a:r>
            <a:endParaRPr>
              <a:latin typeface="Calibri"/>
              <a:ea typeface="Calibri"/>
              <a:cs typeface="Calibri"/>
              <a:sym typeface="Calibri"/>
            </a:endParaRPr>
          </a:p>
          <a:p>
            <a:pPr>
              <a:defRPr sz="1200"/>
            </a:pPr>
            <a:endParaRPr>
              <a:latin typeface="Calibri"/>
              <a:ea typeface="Calibri"/>
              <a:cs typeface="Calibri"/>
              <a:sym typeface="Calibri"/>
            </a:endParaRPr>
          </a:p>
          <a:p>
            <a:pPr>
              <a:defRPr sz="1200"/>
            </a:pPr>
            <a:r>
              <a:t>Why do we need community engagement in emergency/crisis?</a:t>
            </a:r>
            <a:endParaRPr>
              <a:latin typeface="Calibri"/>
              <a:ea typeface="Calibri"/>
              <a:cs typeface="Calibri"/>
              <a:sym typeface="Calibri"/>
            </a:endParaRPr>
          </a:p>
          <a:p>
            <a:pPr>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a:defRPr sz="1200"/>
            </a:pPr>
            <a:r>
              <a:t>A lot of time and resources were wasted, it took one day of qualitative assessment to understand what happen.</a:t>
            </a:r>
            <a:endParaRPr>
              <a:latin typeface="Calibri"/>
              <a:ea typeface="Calibri"/>
              <a:cs typeface="Calibri"/>
              <a:sym typeface="Calibri"/>
            </a:endParaRPr>
          </a:p>
          <a:p>
            <a:pPr>
              <a:defRPr sz="1200"/>
            </a:pPr>
            <a:r>
              <a:t>Thus, even during crisis, it is important to talk with the affected community to understand the context and needs.</a:t>
            </a:r>
            <a:endParaRPr>
              <a:latin typeface="Calibri"/>
              <a:ea typeface="Calibri"/>
              <a:cs typeface="Calibri"/>
              <a:sym typeface="Calibri"/>
            </a:endParaRPr>
          </a:p>
          <a:p>
            <a:pPr>
              <a:defRPr sz="1200"/>
            </a:pPr>
            <a:br>
              <a:rPr>
                <a:latin typeface="Calibri"/>
                <a:ea typeface="Calibri"/>
                <a:cs typeface="Calibri"/>
                <a:sym typeface="Calibri"/>
              </a:rPr>
            </a:br>
            <a:endParaRPr>
              <a:latin typeface="Calibri"/>
              <a:ea typeface="Calibri"/>
              <a:cs typeface="Calibri"/>
              <a:sym typeface="Calibri"/>
            </a:endParaRPr>
          </a:p>
          <a:p>
            <a:pPr>
              <a:defRPr sz="1200"/>
            </a:pPr>
            <a:r>
              <a:t>Source: Community Engagement_FoRCCE_Final draft PPT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noRot="1" noChangeAspect="1"/>
          </p:cNvSpPr>
          <p:nvPr>
            <p:ph type="sldImg"/>
          </p:nvPr>
        </p:nvSpPr>
        <p:spPr>
          <a:xfrm>
            <a:off x="381000" y="685800"/>
            <a:ext cx="6096000" cy="3429000"/>
          </a:xfrm>
          <a:prstGeom prst="rect">
            <a:avLst/>
          </a:prstGeom>
        </p:spPr>
        <p:txBody>
          <a:bodyPr/>
          <a:lstStyle/>
          <a:p>
            <a:endParaRPr/>
          </a:p>
        </p:txBody>
      </p:sp>
      <p:sp>
        <p:nvSpPr>
          <p:cNvPr id="345" name="Shape 345"/>
          <p:cNvSpPr>
            <a:spLocks noGrp="1"/>
          </p:cNvSpPr>
          <p:nvPr>
            <p:ph type="body" sz="quarter" idx="1"/>
          </p:nvPr>
        </p:nvSpPr>
        <p:spPr>
          <a:prstGeom prst="rect">
            <a:avLst/>
          </a:prstGeom>
        </p:spPr>
        <p:txBody>
          <a:bodyPr/>
          <a:lstStyle/>
          <a:p>
            <a:pPr marL="228600">
              <a:defRPr sz="1200"/>
            </a:pPr>
            <a:r>
              <a:t>Engagement is both ways, it is a win-win situation for the communities and the response</a:t>
            </a:r>
            <a:endParaRPr>
              <a:latin typeface="Calibri"/>
              <a:ea typeface="Calibri"/>
              <a:cs typeface="Calibri"/>
              <a:sym typeface="Calibri"/>
            </a:endParaRPr>
          </a:p>
          <a:p>
            <a:pPr marL="228600">
              <a:defRPr sz="1200"/>
            </a:pPr>
            <a:r>
              <a:t> Win - The implementers need to listen to the community to ensure efficiency and efficacy, to understand the factors and the existing networks, use the existing resources</a:t>
            </a:r>
            <a:endParaRPr>
              <a:latin typeface="Calibri"/>
              <a:ea typeface="Calibri"/>
              <a:cs typeface="Calibri"/>
              <a:sym typeface="Calibri"/>
            </a:endParaRPr>
          </a:p>
          <a:p>
            <a:pPr marL="228600">
              <a:defRPr sz="1200"/>
            </a:pPr>
            <a:r>
              <a:t> Win – The community participation, accountability, ownership</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Not just go and give the necessary information, Community engagement requires understanding and working together</a:t>
            </a:r>
            <a:endParaRPr>
              <a:latin typeface="Calibri"/>
              <a:ea typeface="Calibri"/>
              <a:cs typeface="Calibri"/>
              <a:sym typeface="Calibri"/>
            </a:endParaRPr>
          </a:p>
          <a:p>
            <a:pPr marL="228600">
              <a:defRPr sz="1200"/>
            </a:pPr>
            <a:endParaRPr>
              <a:latin typeface="Calibri"/>
              <a:ea typeface="Calibri"/>
              <a:cs typeface="Calibri"/>
              <a:sym typeface="Calibri"/>
            </a:endParaRPr>
          </a:p>
          <a:p>
            <a:pPr marL="228600">
              <a:defRPr sz="1200"/>
            </a:pPr>
            <a:r>
              <a:t>Why do we need community engagement in emergency/crisis?</a:t>
            </a:r>
            <a:endParaRPr>
              <a:latin typeface="Calibri"/>
              <a:ea typeface="Calibri"/>
              <a:cs typeface="Calibri"/>
              <a:sym typeface="Calibri"/>
            </a:endParaRPr>
          </a:p>
          <a:p>
            <a:pPr marL="228600">
              <a:defRPr sz="1200"/>
            </a:pPr>
            <a:r>
              <a:t>Here is an example from Fernanda: MSF South sudan mission – There was conflict in an area and the population left their homes, they were trying to come back after a year and MSF was supporting to bring health services back in a village and one of their objective was to rapidly put a health center in place, which they did by renovating a building in the village to host a health center. But people were not coming to the health center to receive services, the MSF team did not know the reason. After one day discussion with several members of the community, they learned that the renovated health center was a place where massacres and torture happened.  </a:t>
            </a:r>
            <a:endParaRPr>
              <a:latin typeface="Calibri"/>
              <a:ea typeface="Calibri"/>
              <a:cs typeface="Calibri"/>
              <a:sym typeface="Calibri"/>
            </a:endParaRPr>
          </a:p>
          <a:p>
            <a:pPr marL="228600">
              <a:defRPr sz="1200"/>
            </a:pPr>
            <a:r>
              <a:t>A lot of time and resources were wasted, it took one day of qualitative assessment to understand what happen.</a:t>
            </a:r>
            <a:endParaRPr>
              <a:latin typeface="Calibri"/>
              <a:ea typeface="Calibri"/>
              <a:cs typeface="Calibri"/>
              <a:sym typeface="Calibri"/>
            </a:endParaRPr>
          </a:p>
          <a:p>
            <a:pPr marL="228600">
              <a:defRPr sz="1200"/>
            </a:pPr>
            <a:r>
              <a:t>Thus, even during crisis, it is important to talk with the affected community to understand the context and needs.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076A3223-0516-34BC-75DB-B64D2D8B1C60}"/>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7FCF48B-D403-7B6E-2FF2-6EB642536AC5}"/>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2A965FDB-6785-8CE1-6BB3-CBD85F2CFC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4789C413-5308-260E-0968-D5D1043AD510}"/>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757A2F5-ED37-2FFD-6785-A028FC5F60A3}"/>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395578F6-F5D2-6F3D-B8C4-E45D94E3B6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866147E-8650-4F0C-C030-CA1F9748B10D}"/>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E7C96E0A-C085-C4EF-39A9-CE3E6A167316}"/>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96F903C7-09AB-B84E-1A23-5BE9DBB2FA2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9D7A1B2-FC7B-9E66-64C9-9EBBE7C973E4}"/>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E5A14F0-D9FD-56F1-FFC1-39C449782017}"/>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3F929F5D-2896-40EC-05D6-C1AD39A3185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Rectangle 2">
            <a:extLst>
              <a:ext uri="{FF2B5EF4-FFF2-40B4-BE49-F238E27FC236}">
                <a16:creationId xmlns:a16="http://schemas.microsoft.com/office/drawing/2014/main" id="{FA1941DD-E18F-4432-7C3E-2326D69F5117}"/>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Title Text"/>
          <p:cNvSpPr txBox="1">
            <a:spLocks noGrp="1"/>
          </p:cNvSpPr>
          <p:nvPr>
            <p:ph type="title"/>
          </p:nvPr>
        </p:nvSpPr>
        <p:spPr>
          <a:xfrm>
            <a:off x="211177" y="-43663"/>
            <a:ext cx="3571875" cy="646113"/>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FCD13B7-338E-2367-D37A-02AD753343C6}"/>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E328CC3-C481-B0D2-D35F-FF763FE21EDD}"/>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1738E4A2-BEDC-8FD2-31D2-7C87A03BB0B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01096"/>
            <a:ext cx="5954880" cy="760980"/>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143871" y="-43663"/>
            <a:ext cx="3571875" cy="646113"/>
          </a:xfrm>
          <a:prstGeom prst="rect">
            <a:avLst/>
          </a:prstGeom>
        </p:spPr>
        <p:txBody>
          <a:body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0E8A152-C7FB-C74A-D6BD-427FD34A71CA}"/>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C75CC6D-9075-1E88-A3A6-BAB4334791E5}"/>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094365F6-49E5-A6D4-2757-B9EAFAA4C89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58537"/>
            <a:ext cx="10042241" cy="722139"/>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01562"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5D707117-DE87-4DFD-FA91-B12A9670EC61}"/>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35F5EB0-F56B-0564-266C-106ACA274DEC}"/>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14849175-A711-BF33-41B4-BBAA2176713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8406234"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p>
            <a:r>
              <a:t>Click to add text</a:t>
            </a:r>
          </a:p>
        </p:txBody>
      </p:sp>
      <p:sp>
        <p:nvSpPr>
          <p:cNvPr id="2" name="Subtitle 5">
            <a:extLst>
              <a:ext uri="{FF2B5EF4-FFF2-40B4-BE49-F238E27FC236}">
                <a16:creationId xmlns:a16="http://schemas.microsoft.com/office/drawing/2014/main" id="{DD9A24E5-B8A3-9DF8-94F0-37D84122BFD1}"/>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E683E3D-846C-9D2A-DE79-0E9CD557B1B3}"/>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BDFA2537-B503-A18E-6E75-90A641E9EA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969949A-AB5F-6E1C-8DE9-58BAB46E5732}"/>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EB9C652-6CEF-E19A-39FF-72CC0FC755A2}"/>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08417F9B-7D3A-85F2-4F9F-9077426E313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63" name="Title Text"/>
          <p:cNvSpPr txBox="1">
            <a:spLocks noGrp="1"/>
          </p:cNvSpPr>
          <p:nvPr>
            <p:ph type="title"/>
          </p:nvPr>
        </p:nvSpPr>
        <p:spPr>
          <a:xfrm>
            <a:off x="303490" y="676292"/>
            <a:ext cx="3264196" cy="915009"/>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652BA8C-DAB9-2E1F-D28D-8180A1862F70}"/>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7EB8515-265A-93AF-5971-39FAF6B8C0C1}"/>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B804D77D-6490-7287-2F5E-EE3F0AAD107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B4840EF-9B9E-F77C-5689-459DAF29F6C3}"/>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ED586BD-F6DA-96FB-26BE-CCE893F2F3A2}"/>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E68D0D6B-F776-FF36-C722-FC5A5EA99D8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4">
            <a:extLst>
              <a:ext uri="{FF2B5EF4-FFF2-40B4-BE49-F238E27FC236}">
                <a16:creationId xmlns:a16="http://schemas.microsoft.com/office/drawing/2014/main" id="{C362EE8C-1D4B-EEF7-2D1B-BEB74E309789}"/>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9F341F10-E3F2-7E45-65F0-C5401A3DC12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DC18E9B-17A6-28F5-2B72-08371C07E2F1}"/>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C026916-D427-651C-3124-C199CF77B02B}"/>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C66B6342-4164-2548-0B7F-509BDB35BC0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5">
            <a:extLst>
              <a:ext uri="{FF2B5EF4-FFF2-40B4-BE49-F238E27FC236}">
                <a16:creationId xmlns:a16="http://schemas.microsoft.com/office/drawing/2014/main" id="{9452338E-3315-FE68-6E8F-BF988409E2A2}"/>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70154CB0-7785-EFA2-A6CD-A3C53194149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4B8BFCB-B782-8E8F-9079-D73F3EDDE947}"/>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680F95B-E93E-3CE4-3B04-0FB99873BF92}"/>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9D7ED0F3-4B5A-1A65-2DF6-D2EDC8A7C75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6">
            <a:extLst>
              <a:ext uri="{FF2B5EF4-FFF2-40B4-BE49-F238E27FC236}">
                <a16:creationId xmlns:a16="http://schemas.microsoft.com/office/drawing/2014/main" id="{2BE36E9F-9F79-B2EE-FBEC-305A224AC114}"/>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132632F4-7C87-B63E-965F-D674F4945A4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441A299-770F-A558-2CFD-B3B0BAA38B74}"/>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32C6269-FE32-71E7-DEEC-C9795DE8AA2D}"/>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1F052995-7D07-493B-BA68-2FA87AAF3D5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TextBox 6">
            <a:extLst>
              <a:ext uri="{FF2B5EF4-FFF2-40B4-BE49-F238E27FC236}">
                <a16:creationId xmlns:a16="http://schemas.microsoft.com/office/drawing/2014/main" id="{07E553C5-2740-98EA-1F60-E7621F0732EE}"/>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ED8BC4DA-F500-4B20-1012-1DA13845C26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EB8FBAA3-07B2-D796-13E7-0C31600D3FA4}"/>
              </a:ext>
            </a:extLst>
          </p:cNvPr>
          <p:cNvSpPr txBox="1"/>
          <p:nvPr userDrawn="1"/>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FA38A93-235A-5BE6-A27F-689FBBF20A77}"/>
              </a:ext>
            </a:extLst>
          </p:cNvPr>
          <p:cNvSpPr txBox="1"/>
          <p:nvPr userDrawn="1"/>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4" name="Slide Number">
            <a:extLst>
              <a:ext uri="{FF2B5EF4-FFF2-40B4-BE49-F238E27FC236}">
                <a16:creationId xmlns:a16="http://schemas.microsoft.com/office/drawing/2014/main" id="{E7F1AF63-0EF1-44DB-365F-1661994686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6" name="Subtitle 5"/>
          <p:cNvSpPr txBox="1"/>
          <p:nvPr/>
        </p:nvSpPr>
        <p:spPr>
          <a:xfrm>
            <a:off x="8106769" y="6478966"/>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7" name="Subtitle 5"/>
          <p:cNvSpPr txBox="1"/>
          <p:nvPr/>
        </p:nvSpPr>
        <p:spPr>
          <a:xfrm>
            <a:off x="8106769" y="6644640"/>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B8.1 C</a:t>
            </a:r>
            <a:r>
              <a:rPr lang="hu-HU" dirty="0" err="1"/>
              <a:t>ommunity</a:t>
            </a:r>
            <a:r>
              <a:rPr lang="hu-HU" dirty="0"/>
              <a:t> </a:t>
            </a:r>
            <a:r>
              <a:rPr dirty="0"/>
              <a:t>E</a:t>
            </a:r>
            <a:r>
              <a:rPr lang="hu-HU" dirty="0" err="1"/>
              <a:t>ngagement</a:t>
            </a:r>
            <a:endParaRPr dirty="0"/>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 name="TextBox 5"/>
          <p:cNvSpPr txBox="1"/>
          <p:nvPr/>
        </p:nvSpPr>
        <p:spPr>
          <a:xfrm>
            <a:off x="4376729" y="267564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346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67F21C8C-1893-D95C-B221-1C97FCFA37C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hyperlink" Target="https://apps.who.int/iris/handle/10665/272767" TargetMode="External"/><Relationship Id="rId2" Type="http://schemas.openxmlformats.org/officeDocument/2006/relationships/hyperlink" Target="https://www.who.int/bulletin/volumes/96/9/17-202382/en/" TargetMode="External"/><Relationship Id="rId1" Type="http://schemas.openxmlformats.org/officeDocument/2006/relationships/slideLayout" Target="../slideLayouts/slideLayout5.xml"/><Relationship Id="rId5" Type="http://schemas.openxmlformats.org/officeDocument/2006/relationships/hyperlink" Target="https://communityengagementhub.org/wp-content/uploads/sites/2/2020/05/CE-low-resource-settings-distance-April-2020.pdf" TargetMode="External"/><Relationship Id="rId4" Type="http://schemas.openxmlformats.org/officeDocument/2006/relationships/hyperlink" Target="https://apps.who.int/iris/handle/10665/272860"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hyperlink" Target="https://openwho.org/courses/empowering-communities"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risk-communication/training/module-b/en/index4.html"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a:lstStyle/>
          <a:p>
            <a:r>
              <a:rPr b="1" dirty="0"/>
              <a:t>Community engagement in emergencies</a:t>
            </a:r>
          </a:p>
        </p:txBody>
      </p:sp>
      <p:sp>
        <p:nvSpPr>
          <p:cNvPr id="282" name="Title 2"/>
          <p:cNvSpPr txBox="1"/>
          <p:nvPr/>
        </p:nvSpPr>
        <p:spPr>
          <a:xfrm>
            <a:off x="517797" y="1238769"/>
            <a:ext cx="4398700" cy="697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51708">
              <a:lnSpc>
                <a:spcPct val="90000"/>
              </a:lnSpc>
              <a:defRPr sz="3828">
                <a:solidFill>
                  <a:srgbClr val="FFFFFF"/>
                </a:solidFill>
                <a:latin typeface="Source Sans Pro Bold"/>
                <a:ea typeface="Source Sans Pro Bold"/>
                <a:cs typeface="Source Sans Pro Bold"/>
                <a:sym typeface="Source Sans Pro Bold"/>
              </a:defRPr>
            </a:lvl1pPr>
          </a:lstStyle>
          <a:p>
            <a:r>
              <a:rPr sz="4400" b="1" dirty="0"/>
              <a:t>B8.1</a:t>
            </a:r>
          </a:p>
        </p:txBody>
      </p:sp>
      <p:sp>
        <p:nvSpPr>
          <p:cNvPr id="283"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Content Placeholder 3"/>
          <p:cNvSpPr txBox="1">
            <a:spLocks noGrp="1"/>
          </p:cNvSpPr>
          <p:nvPr>
            <p:ph type="body" idx="1"/>
          </p:nvPr>
        </p:nvSpPr>
        <p:spPr>
          <a:xfrm>
            <a:off x="1984916" y="1557875"/>
            <a:ext cx="8222168" cy="3742250"/>
          </a:xfrm>
          <a:prstGeom prst="rect">
            <a:avLst/>
          </a:prstGeom>
        </p:spPr>
        <p:txBody>
          <a:bodyPr/>
          <a:lstStyle/>
          <a:p>
            <a:pPr>
              <a:defRPr sz="2000"/>
            </a:pPr>
            <a:r>
              <a:rPr sz="2800" b="1" dirty="0">
                <a:solidFill>
                  <a:srgbClr val="C00000"/>
                </a:solidFill>
              </a:rPr>
              <a:t>Community engagement best practices include:</a:t>
            </a:r>
          </a:p>
          <a:p>
            <a:endParaRPr dirty="0"/>
          </a:p>
          <a:p>
            <a:pPr marL="282222" indent="-282222">
              <a:buClr>
                <a:schemeClr val="accent3"/>
              </a:buClr>
              <a:buSzPct val="100000"/>
              <a:buChar char="•"/>
              <a:defRPr sz="2000"/>
            </a:pPr>
            <a:r>
              <a:rPr dirty="0"/>
              <a:t>Accept and communicate uncertainty.</a:t>
            </a:r>
          </a:p>
          <a:p>
            <a:pPr marL="561473" lvl="1" indent="-180473">
              <a:spcBef>
                <a:spcPts val="100"/>
              </a:spcBef>
              <a:buClr>
                <a:schemeClr val="accent3"/>
              </a:buClr>
              <a:buSzPct val="75000"/>
              <a:buChar char="๏"/>
              <a:defRPr sz="1800"/>
            </a:pPr>
            <a:r>
              <a:rPr dirty="0"/>
              <a:t>Explain both what is known and unknown.</a:t>
            </a:r>
          </a:p>
          <a:p>
            <a:pPr marL="282222" indent="-282222">
              <a:buClr>
                <a:schemeClr val="accent3"/>
              </a:buClr>
              <a:buSzPct val="100000"/>
              <a:buFontTx/>
              <a:buChar char="•"/>
              <a:defRPr sz="2000"/>
            </a:pPr>
            <a:r>
              <a:rPr sz="2000" dirty="0"/>
              <a:t>Be honest when you don’t know the answer to someone’s question. </a:t>
            </a:r>
          </a:p>
          <a:p>
            <a:pPr marL="561473" lvl="1" indent="-180473">
              <a:spcBef>
                <a:spcPts val="100"/>
              </a:spcBef>
              <a:buClr>
                <a:schemeClr val="accent3"/>
              </a:buClr>
              <a:buSzPct val="75000"/>
              <a:buFontTx/>
              <a:buChar char="๏"/>
              <a:defRPr sz="1800"/>
            </a:pPr>
            <a:r>
              <a:rPr sz="1800" dirty="0"/>
              <a:t>If possible, you can find out the answer and get back to them later.</a:t>
            </a:r>
          </a:p>
          <a:p>
            <a:pPr marL="282222" indent="-282222">
              <a:buClr>
                <a:schemeClr val="accent3"/>
              </a:buClr>
              <a:buSzPct val="100000"/>
              <a:buFontTx/>
              <a:buChar char="•"/>
              <a:defRPr sz="2000"/>
            </a:pPr>
            <a:r>
              <a:rPr sz="2000" dirty="0"/>
              <a:t>Share information in a timely and proactive way.</a:t>
            </a:r>
          </a:p>
          <a:p>
            <a:pPr marL="282222" indent="-282222">
              <a:buClr>
                <a:schemeClr val="accent3"/>
              </a:buClr>
              <a:buSzPct val="100000"/>
              <a:buFontTx/>
              <a:buChar char="•"/>
              <a:defRPr sz="2000"/>
            </a:pPr>
            <a:r>
              <a:rPr sz="2000" dirty="0"/>
              <a:t>Be mindful and respectful of public values and concerns.</a:t>
            </a:r>
          </a:p>
          <a:p>
            <a:pPr marL="282222" indent="-282222">
              <a:buClr>
                <a:schemeClr val="accent3"/>
              </a:buClr>
              <a:buSzPct val="100000"/>
              <a:buFontTx/>
              <a:buChar char="•"/>
              <a:defRPr sz="2000"/>
            </a:pPr>
            <a:r>
              <a:rPr sz="2000" dirty="0"/>
              <a:t>Be transparent about possible risks and prepare people for possible unexpected circumstances </a:t>
            </a:r>
          </a:p>
          <a:p>
            <a:pPr marL="666750" lvl="1" indent="-285750">
              <a:spcBef>
                <a:spcPts val="100"/>
              </a:spcBef>
              <a:buClr>
                <a:schemeClr val="accent3"/>
              </a:buClr>
              <a:buSzPct val="75000"/>
              <a:buFont typeface="Arial" panose="020B0604020202020204" pitchFamily="34" charset="0"/>
              <a:buChar char="•"/>
              <a:defRPr sz="1800"/>
            </a:pPr>
            <a:r>
              <a:rPr sz="1800" dirty="0"/>
              <a:t>Example: If a community is at risk of being forced to evacuate during flooding, RRTs should make them aware of that possibility.</a:t>
            </a:r>
          </a:p>
        </p:txBody>
      </p:sp>
      <p:sp>
        <p:nvSpPr>
          <p:cNvPr id="325" name="Rectangle 1"/>
          <p:cNvSpPr txBox="1"/>
          <p:nvPr/>
        </p:nvSpPr>
        <p:spPr>
          <a:xfrm>
            <a:off x="3965787" y="5838418"/>
            <a:ext cx="4260427"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200" u="sng">
                <a:solidFill>
                  <a:srgbClr val="0563C1"/>
                </a:solidFill>
                <a:uFill>
                  <a:solidFill>
                    <a:srgbClr val="0563C1"/>
                  </a:solidFill>
                </a:uFill>
                <a:latin typeface="+mj-lt"/>
                <a:ea typeface="+mj-ea"/>
                <a:cs typeface="+mj-cs"/>
                <a:sym typeface="Source Sans Pro Regular"/>
                <a:hlinkClick r:id="rId3"/>
              </a:defRPr>
            </a:lvl1pPr>
          </a:lstStyle>
          <a:p>
            <a:pPr>
              <a:defRPr u="none">
                <a:solidFill>
                  <a:srgbClr val="000000"/>
                </a:solidFill>
                <a:uFillTx/>
              </a:defRPr>
            </a:pPr>
            <a:r>
              <a:rPr sz="1000" u="sng" dirty="0">
                <a:solidFill>
                  <a:srgbClr val="0563C1"/>
                </a:solidFill>
                <a:uFill>
                  <a:solidFill>
                    <a:srgbClr val="0563C1"/>
                  </a:solidFill>
                </a:uFill>
                <a:hlinkClick r:id="rId3"/>
              </a:rPr>
              <a:t>https://www.who.int/risk-communication/training/module-b/en/index4.html</a:t>
            </a:r>
          </a:p>
        </p:txBody>
      </p:sp>
      <p:sp>
        <p:nvSpPr>
          <p:cNvPr id="2" name="Title 1">
            <a:extLst>
              <a:ext uri="{FF2B5EF4-FFF2-40B4-BE49-F238E27FC236}">
                <a16:creationId xmlns:a16="http://schemas.microsoft.com/office/drawing/2014/main" id="{AE8BBEC2-90A7-AF95-861D-A529CB69DB2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best practices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sz="half" idx="1"/>
          </p:nvPr>
        </p:nvSpPr>
        <p:spPr>
          <a:xfrm>
            <a:off x="1485547" y="1216544"/>
            <a:ext cx="5808632" cy="4424912"/>
          </a:xfrm>
          <a:prstGeom prst="rect">
            <a:avLst/>
          </a:prstGeom>
        </p:spPr>
        <p:txBody>
          <a:bodyPr/>
          <a:lstStyle/>
          <a:p>
            <a:r>
              <a:rPr sz="2800" b="1" dirty="0">
                <a:solidFill>
                  <a:srgbClr val="C00000"/>
                </a:solidFill>
              </a:rPr>
              <a:t>RRTs MUST work with communities during health emergencies because:</a:t>
            </a:r>
          </a:p>
          <a:p>
            <a:endParaRPr dirty="0"/>
          </a:p>
          <a:p>
            <a:pPr marL="241300" indent="-241300">
              <a:buClr>
                <a:srgbClr val="C00000"/>
              </a:buClr>
              <a:buSzPct val="100000"/>
              <a:buChar char="•"/>
            </a:pPr>
            <a:r>
              <a:rPr dirty="0"/>
              <a:t>Communities are at the heart of every emergency. </a:t>
            </a:r>
          </a:p>
          <a:p>
            <a:pPr marL="241300" indent="-241300">
              <a:buClr>
                <a:srgbClr val="C00000"/>
              </a:buClr>
              <a:buSzPct val="100000"/>
              <a:buChar char="•"/>
            </a:pPr>
            <a:r>
              <a:rPr dirty="0"/>
              <a:t>Communities must be involved as equal partners in developing health and response practices that are acceptable and appropriate for them. </a:t>
            </a:r>
          </a:p>
          <a:p>
            <a:pPr marL="241300" indent="-241300">
              <a:buClr>
                <a:srgbClr val="C00000"/>
              </a:buClr>
              <a:buSzPct val="100000"/>
              <a:buChar char="•"/>
            </a:pPr>
            <a:r>
              <a:rPr dirty="0"/>
              <a:t>Building and maintaining trust with communities is a critical part of any successful emergency response.</a:t>
            </a:r>
          </a:p>
        </p:txBody>
      </p:sp>
      <p:sp>
        <p:nvSpPr>
          <p:cNvPr id="330" name="Title 1"/>
          <p:cNvSpPr txBox="1">
            <a:spLocks noGrp="1"/>
          </p:cNvSpPr>
          <p:nvPr>
            <p:ph type="title"/>
          </p:nvPr>
        </p:nvSpPr>
        <p:spPr>
          <a:xfrm>
            <a:off x="203120" y="-72265"/>
            <a:ext cx="8188406" cy="1004402"/>
          </a:xfrm>
          <a:prstGeom prst="rect">
            <a:avLst/>
          </a:prstGeom>
        </p:spPr>
        <p:txBody>
          <a:bodyPr>
            <a:normAutofit/>
          </a:bodyPr>
          <a:lstStyle>
            <a:lvl1pPr>
              <a:defRPr sz="2800"/>
            </a:lvl1pPr>
          </a:lstStyle>
          <a:p>
            <a:r>
              <a:rPr sz="3200" b="1" dirty="0"/>
              <a:t>Why must RRTs work with communities during health emergencies?</a:t>
            </a:r>
          </a:p>
        </p:txBody>
      </p:sp>
      <p:pic>
        <p:nvPicPr>
          <p:cNvPr id="331" name="Picture 8" descr="Picture 8"/>
          <p:cNvPicPr>
            <a:picLocks noChangeAspect="1"/>
          </p:cNvPicPr>
          <p:nvPr/>
        </p:nvPicPr>
        <p:blipFill>
          <a:blip r:embed="rId3"/>
          <a:stretch>
            <a:fillRect/>
          </a:stretch>
        </p:blipFill>
        <p:spPr>
          <a:xfrm>
            <a:off x="7294179" y="2031159"/>
            <a:ext cx="3552151" cy="2262593"/>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Image 4" descr="Image 4"/>
          <p:cNvPicPr>
            <a:picLocks noChangeAspect="1"/>
          </p:cNvPicPr>
          <p:nvPr/>
        </p:nvPicPr>
        <p:blipFill>
          <a:blip r:embed="rId2"/>
          <a:stretch>
            <a:fillRect/>
          </a:stretch>
        </p:blipFill>
        <p:spPr>
          <a:xfrm>
            <a:off x="1230419" y="1198554"/>
            <a:ext cx="9731162" cy="4460892"/>
          </a:xfrm>
          <a:prstGeom prst="rect">
            <a:avLst/>
          </a:prstGeom>
          <a:ln w="12700">
            <a:miter lim="400000"/>
          </a:ln>
        </p:spPr>
      </p:pic>
      <p:sp>
        <p:nvSpPr>
          <p:cNvPr id="2" name="Title 1">
            <a:extLst>
              <a:ext uri="{FF2B5EF4-FFF2-40B4-BE49-F238E27FC236}">
                <a16:creationId xmlns:a16="http://schemas.microsoft.com/office/drawing/2014/main" id="{FC2745FE-601F-70C9-3043-4900A0A649FF}"/>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Trust: What are communities thinking?</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Content Placeholder 3"/>
          <p:cNvSpPr txBox="1">
            <a:spLocks noGrp="1"/>
          </p:cNvSpPr>
          <p:nvPr>
            <p:ph type="body" sz="half" idx="1"/>
          </p:nvPr>
        </p:nvSpPr>
        <p:spPr>
          <a:xfrm>
            <a:off x="578069" y="1101964"/>
            <a:ext cx="5654565" cy="4654072"/>
          </a:xfrm>
          <a:prstGeom prst="rect">
            <a:avLst/>
          </a:prstGeom>
        </p:spPr>
        <p:txBody>
          <a:bodyPr/>
          <a:lstStyle/>
          <a:p>
            <a:pPr marL="251459" indent="-251459" defTabSz="286426">
              <a:spcBef>
                <a:spcPts val="200"/>
              </a:spcBef>
              <a:buClr>
                <a:schemeClr val="accent3"/>
              </a:buClr>
              <a:buSzPct val="100000"/>
              <a:buFont typeface="Arial"/>
              <a:buChar char="•"/>
              <a:defRPr sz="2376"/>
            </a:pPr>
            <a:r>
              <a:rPr dirty="0"/>
              <a:t>How communities perceive the situation;</a:t>
            </a:r>
          </a:p>
          <a:p>
            <a:pPr marL="251459" indent="-251459" defTabSz="286426">
              <a:spcBef>
                <a:spcPts val="200"/>
              </a:spcBef>
              <a:buClr>
                <a:schemeClr val="accent3"/>
              </a:buClr>
              <a:buSzPct val="100000"/>
              <a:buFont typeface="Arial"/>
              <a:buChar char="•"/>
              <a:defRPr sz="2376"/>
            </a:pPr>
            <a:r>
              <a:rPr dirty="0"/>
              <a:t>How communities interpret the risks they face;</a:t>
            </a:r>
          </a:p>
          <a:p>
            <a:pPr marL="251459" indent="-251459" defTabSz="286426">
              <a:spcBef>
                <a:spcPts val="200"/>
              </a:spcBef>
              <a:buClr>
                <a:schemeClr val="accent3"/>
              </a:buClr>
              <a:buSzPct val="100000"/>
              <a:buFont typeface="Arial"/>
              <a:buChar char="•"/>
              <a:defRPr sz="2376"/>
            </a:pPr>
            <a:r>
              <a:rPr dirty="0"/>
              <a:t>How communities feel about their ability or capacity to mitigate risk and protect themselves and their loved ones; and</a:t>
            </a:r>
          </a:p>
          <a:p>
            <a:pPr marL="251459" indent="-251459" defTabSz="286426">
              <a:spcBef>
                <a:spcPts val="200"/>
              </a:spcBef>
              <a:buClr>
                <a:schemeClr val="accent3"/>
              </a:buClr>
              <a:buSzPct val="100000"/>
              <a:buFont typeface="Arial"/>
              <a:buChar char="•"/>
              <a:defRPr sz="2376"/>
            </a:pPr>
            <a:r>
              <a:rPr dirty="0"/>
              <a:t>How communities are impacted by situations related to emergency -- not necessarily the emergency itself.</a:t>
            </a:r>
          </a:p>
          <a:p>
            <a:pPr marL="394673" lvl="1" indent="-251459" defTabSz="286426">
              <a:spcBef>
                <a:spcPts val="0"/>
              </a:spcBef>
              <a:buClr>
                <a:schemeClr val="accent3"/>
              </a:buClr>
              <a:buSzPct val="75000"/>
              <a:buFont typeface="Arial"/>
              <a:buChar char="๏"/>
              <a:defRPr sz="2376"/>
            </a:pPr>
            <a:r>
              <a:rPr dirty="0"/>
              <a:t>Example: Communities may have had negative experiences with responders in the past, which impact their perception of current events. </a:t>
            </a:r>
          </a:p>
        </p:txBody>
      </p:sp>
      <p:sp>
        <p:nvSpPr>
          <p:cNvPr id="341" name="Rectangle 1"/>
          <p:cNvSpPr txBox="1"/>
          <p:nvPr/>
        </p:nvSpPr>
        <p:spPr>
          <a:xfrm>
            <a:off x="3974822" y="6037200"/>
            <a:ext cx="424235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200" u="sng">
                <a:solidFill>
                  <a:srgbClr val="0563C1"/>
                </a:solidFill>
                <a:uFill>
                  <a:solidFill>
                    <a:srgbClr val="0563C1"/>
                  </a:solidFill>
                </a:uFill>
                <a:latin typeface="+mj-lt"/>
                <a:ea typeface="+mj-ea"/>
                <a:cs typeface="+mj-cs"/>
                <a:sym typeface="Source Sans Pro Regular"/>
                <a:hlinkClick r:id="rId3"/>
              </a:defRPr>
            </a:lvl1pPr>
          </a:lstStyle>
          <a:p>
            <a:pPr>
              <a:defRPr u="none">
                <a:solidFill>
                  <a:srgbClr val="000000"/>
                </a:solidFill>
                <a:uFillTx/>
              </a:defRPr>
            </a:pPr>
            <a:r>
              <a:rPr sz="1000" u="sng" dirty="0">
                <a:solidFill>
                  <a:srgbClr val="0563C1"/>
                </a:solidFill>
                <a:uFill>
                  <a:solidFill>
                    <a:srgbClr val="0563C1"/>
                  </a:solidFill>
                </a:uFill>
                <a:hlinkClick r:id="rId3"/>
              </a:rPr>
              <a:t>https://www.who.int/risk-communication/training/module-b/en/index4.html</a:t>
            </a:r>
          </a:p>
        </p:txBody>
      </p:sp>
      <p:pic>
        <p:nvPicPr>
          <p:cNvPr id="342" name="Picture 7" descr="Picture 7"/>
          <p:cNvPicPr>
            <a:picLocks noChangeAspect="1"/>
          </p:cNvPicPr>
          <p:nvPr/>
        </p:nvPicPr>
        <p:blipFill>
          <a:blip r:embed="rId4"/>
          <a:stretch>
            <a:fillRect/>
          </a:stretch>
        </p:blipFill>
        <p:spPr>
          <a:xfrm>
            <a:off x="6379926" y="2123152"/>
            <a:ext cx="4055082" cy="2701700"/>
          </a:xfrm>
          <a:prstGeom prst="rect">
            <a:avLst/>
          </a:prstGeom>
          <a:ln w="12700">
            <a:miter lim="400000"/>
          </a:ln>
        </p:spPr>
      </p:pic>
      <p:sp>
        <p:nvSpPr>
          <p:cNvPr id="343" name="Rectangle 8"/>
          <p:cNvSpPr txBox="1"/>
          <p:nvPr/>
        </p:nvSpPr>
        <p:spPr>
          <a:xfrm>
            <a:off x="7841958" y="4824852"/>
            <a:ext cx="1310613"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r">
              <a:defRPr>
                <a:latin typeface="+mj-lt"/>
                <a:ea typeface="+mj-ea"/>
                <a:cs typeface="+mj-cs"/>
                <a:sym typeface="Source Sans Pro Regular"/>
              </a:defRPr>
            </a:lvl1pPr>
          </a:lstStyle>
          <a:p>
            <a:r>
              <a:rPr sz="1000" dirty="0"/>
              <a:t>© WHO/Gary Hampton</a:t>
            </a:r>
          </a:p>
        </p:txBody>
      </p:sp>
      <p:sp>
        <p:nvSpPr>
          <p:cNvPr id="2" name="Title 1">
            <a:extLst>
              <a:ext uri="{FF2B5EF4-FFF2-40B4-BE49-F238E27FC236}">
                <a16:creationId xmlns:a16="http://schemas.microsoft.com/office/drawing/2014/main" id="{34A7D204-8287-1E36-8402-E725C2923AC0}"/>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RRTs must understand:</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3"/>
          <p:cNvSpPr txBox="1">
            <a:spLocks noGrp="1"/>
          </p:cNvSpPr>
          <p:nvPr>
            <p:ph type="body" idx="1"/>
          </p:nvPr>
        </p:nvSpPr>
        <p:spPr>
          <a:xfrm>
            <a:off x="771525" y="1101964"/>
            <a:ext cx="9435559" cy="4654072"/>
          </a:xfrm>
          <a:prstGeom prst="rect">
            <a:avLst/>
          </a:prstGeom>
        </p:spPr>
        <p:txBody>
          <a:bodyPr>
            <a:normAutofit/>
          </a:bodyPr>
          <a:lstStyle/>
          <a:p>
            <a:pPr>
              <a:defRPr sz="2000"/>
            </a:pPr>
            <a:r>
              <a:rPr sz="2000" dirty="0"/>
              <a:t>There are some particularities of community engagement during crisis:</a:t>
            </a:r>
          </a:p>
          <a:p>
            <a:pPr>
              <a:defRPr sz="2000"/>
            </a:pPr>
            <a:r>
              <a:rPr sz="2000" dirty="0"/>
              <a:t>Express a desire to find answers.</a:t>
            </a:r>
          </a:p>
          <a:p>
            <a:pPr marL="180473" lvl="1" indent="-180473">
              <a:spcBef>
                <a:spcPts val="100"/>
              </a:spcBef>
              <a:buClr>
                <a:schemeClr val="accent3"/>
              </a:buClr>
              <a:defRPr sz="1800"/>
            </a:pPr>
            <a:r>
              <a:rPr sz="2000" dirty="0">
                <a:solidFill>
                  <a:schemeClr val="accent3"/>
                </a:solidFill>
              </a:rPr>
              <a:t>“We wish we had answers to these questions.”</a:t>
            </a:r>
          </a:p>
          <a:p>
            <a:pPr>
              <a:defRPr sz="2000"/>
            </a:pPr>
            <a:r>
              <a:rPr sz="2000" dirty="0"/>
              <a:t>Explain the process for finding answers.</a:t>
            </a:r>
          </a:p>
          <a:p>
            <a:pPr marL="254000" lvl="1" indent="-254000">
              <a:spcBef>
                <a:spcPts val="100"/>
              </a:spcBef>
              <a:buClr>
                <a:schemeClr val="accent3"/>
              </a:buClr>
              <a:defRPr sz="1800"/>
            </a:pPr>
            <a:r>
              <a:rPr sz="2000" dirty="0">
                <a:solidFill>
                  <a:schemeClr val="accent3"/>
                </a:solidFill>
              </a:rPr>
              <a:t>“Here is what we are doing to learn more.”</a:t>
            </a:r>
          </a:p>
          <a:p>
            <a:pPr>
              <a:defRPr sz="2000"/>
            </a:pPr>
            <a:r>
              <a:rPr sz="2000" dirty="0"/>
              <a:t>Give people something to do.</a:t>
            </a:r>
          </a:p>
          <a:p>
            <a:pPr marL="254000" lvl="1" indent="-254000">
              <a:spcBef>
                <a:spcPts val="100"/>
              </a:spcBef>
              <a:buClr>
                <a:schemeClr val="accent3"/>
              </a:buClr>
              <a:defRPr sz="1800"/>
            </a:pPr>
            <a:r>
              <a:rPr sz="2000" dirty="0">
                <a:solidFill>
                  <a:schemeClr val="accent3"/>
                </a:solidFill>
              </a:rPr>
              <a:t>“Here are some things you can do to protect yourself and the people around you.”</a:t>
            </a:r>
          </a:p>
          <a:p>
            <a:pPr>
              <a:defRPr sz="2000"/>
            </a:pPr>
            <a:r>
              <a:rPr sz="2000" dirty="0"/>
              <a:t>Express empathy and understanding.</a:t>
            </a:r>
          </a:p>
          <a:p>
            <a:pPr marL="254000" lvl="1" indent="-254000">
              <a:spcBef>
                <a:spcPts val="100"/>
              </a:spcBef>
              <a:buClr>
                <a:schemeClr val="accent3"/>
              </a:buClr>
              <a:defRPr sz="1800"/>
            </a:pPr>
            <a:r>
              <a:rPr sz="2000" dirty="0">
                <a:solidFill>
                  <a:schemeClr val="accent3"/>
                </a:solidFill>
              </a:rPr>
              <a:t>“We know this situation may seem scary.”</a:t>
            </a:r>
          </a:p>
          <a:p>
            <a:pPr>
              <a:defRPr sz="2000"/>
            </a:pPr>
            <a:r>
              <a:rPr sz="2000" dirty="0"/>
              <a:t>Do not over-reassure.</a:t>
            </a:r>
          </a:p>
          <a:p>
            <a:pPr marL="254000" lvl="1" indent="-254000">
              <a:spcBef>
                <a:spcPts val="100"/>
              </a:spcBef>
              <a:buClr>
                <a:schemeClr val="accent3"/>
              </a:buClr>
              <a:defRPr sz="1800"/>
            </a:pPr>
            <a:r>
              <a:rPr lang="fr-FR" sz="2000" dirty="0">
                <a:solidFill>
                  <a:schemeClr val="accent3"/>
                </a:solidFill>
              </a:rPr>
              <a:t>"</a:t>
            </a:r>
            <a:r>
              <a:rPr sz="2000" dirty="0">
                <a:solidFill>
                  <a:schemeClr val="accent3"/>
                </a:solidFill>
              </a:rPr>
              <a:t>Let me make myself clear. This is a challenging situation.”</a:t>
            </a:r>
          </a:p>
          <a:p>
            <a:pPr>
              <a:defRPr sz="2000"/>
            </a:pPr>
            <a:r>
              <a:rPr sz="2000" dirty="0"/>
              <a:t>Acknowledge uncertainty.</a:t>
            </a:r>
          </a:p>
          <a:p>
            <a:pPr marL="254000" lvl="1" indent="-254000">
              <a:spcBef>
                <a:spcPts val="100"/>
              </a:spcBef>
              <a:buClr>
                <a:schemeClr val="accent3"/>
              </a:buClr>
              <a:defRPr sz="1800"/>
            </a:pPr>
            <a:r>
              <a:rPr sz="2000" dirty="0">
                <a:solidFill>
                  <a:schemeClr val="accent3"/>
                </a:solidFill>
              </a:rPr>
              <a:t>“Here is what we do not know yet.”</a:t>
            </a:r>
          </a:p>
          <a:p>
            <a:pPr>
              <a:defRPr sz="2000"/>
            </a:pPr>
            <a:r>
              <a:rPr sz="2000" dirty="0"/>
              <a:t>Foreshadow possibilities.</a:t>
            </a:r>
          </a:p>
          <a:p>
            <a:pPr marL="254000" lvl="1" indent="-254000">
              <a:spcBef>
                <a:spcPts val="100"/>
              </a:spcBef>
              <a:buClr>
                <a:schemeClr val="accent3"/>
              </a:buClr>
              <a:defRPr sz="1800"/>
            </a:pPr>
            <a:r>
              <a:rPr sz="2000" dirty="0">
                <a:solidFill>
                  <a:schemeClr val="accent3"/>
                </a:solidFill>
              </a:rPr>
              <a:t>“Over the next days or weeks, we will learn more.”</a:t>
            </a:r>
          </a:p>
        </p:txBody>
      </p:sp>
      <p:sp>
        <p:nvSpPr>
          <p:cNvPr id="349" name="Rectangle 1"/>
          <p:cNvSpPr txBox="1"/>
          <p:nvPr/>
        </p:nvSpPr>
        <p:spPr>
          <a:xfrm>
            <a:off x="3568644" y="5922038"/>
            <a:ext cx="5054712"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200" u="sng">
                <a:solidFill>
                  <a:srgbClr val="0563C1"/>
                </a:solidFill>
                <a:uFill>
                  <a:solidFill>
                    <a:srgbClr val="0563C1"/>
                  </a:solidFill>
                </a:uFill>
                <a:latin typeface="+mj-lt"/>
                <a:ea typeface="+mj-ea"/>
                <a:cs typeface="+mj-cs"/>
                <a:sym typeface="Source Sans Pro Regular"/>
                <a:hlinkClick r:id="rId3"/>
              </a:defRPr>
            </a:lvl1pPr>
          </a:lstStyle>
          <a:p>
            <a:pPr>
              <a:defRPr u="none">
                <a:solidFill>
                  <a:srgbClr val="000000"/>
                </a:solidFill>
                <a:uFillTx/>
              </a:defRPr>
            </a:pPr>
            <a:r>
              <a:rPr sz="1000" u="sng" dirty="0">
                <a:solidFill>
                  <a:srgbClr val="0563C1"/>
                </a:solidFill>
                <a:uFill>
                  <a:solidFill>
                    <a:srgbClr val="0563C1"/>
                  </a:solidFill>
                </a:uFill>
                <a:hlinkClick r:id="rId3"/>
              </a:rPr>
              <a:t>https://www.who.int/risk-communication/training/module-b/en/index4.html</a:t>
            </a:r>
          </a:p>
        </p:txBody>
      </p:sp>
      <p:sp>
        <p:nvSpPr>
          <p:cNvPr id="2" name="Title 1">
            <a:extLst>
              <a:ext uri="{FF2B5EF4-FFF2-40B4-BE49-F238E27FC236}">
                <a16:creationId xmlns:a16="http://schemas.microsoft.com/office/drawing/2014/main" id="{84DAE6CC-FD7C-4BFC-F838-EDEB576730A4}"/>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in a crisis:</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Google Shape;1266;g77cecb6c06_0_119"/>
          <p:cNvSpPr txBox="1">
            <a:spLocks noGrp="1"/>
          </p:cNvSpPr>
          <p:nvPr>
            <p:ph type="body" idx="1"/>
          </p:nvPr>
        </p:nvSpPr>
        <p:spPr>
          <a:xfrm>
            <a:off x="4273551" y="1892957"/>
            <a:ext cx="7529515" cy="3072087"/>
          </a:xfrm>
          <a:prstGeom prst="rect">
            <a:avLst/>
          </a:prstGeom>
        </p:spPr>
        <p:txBody>
          <a:bodyPr lIns="45699" tIns="45699" rIns="45699" bIns="45699">
            <a:normAutofit lnSpcReduction="10000"/>
          </a:bodyPr>
          <a:lstStyle/>
          <a:p>
            <a:pPr>
              <a:spcBef>
                <a:spcPts val="0"/>
              </a:spcBef>
            </a:pPr>
            <a:endParaRPr dirty="0"/>
          </a:p>
          <a:p>
            <a:pPr>
              <a:spcBef>
                <a:spcPts val="0"/>
              </a:spcBef>
            </a:pPr>
            <a:endParaRPr dirty="0"/>
          </a:p>
          <a:p>
            <a:pPr>
              <a:spcBef>
                <a:spcPts val="0"/>
              </a:spcBef>
            </a:pPr>
            <a:r>
              <a:rPr sz="2800" b="1" dirty="0">
                <a:solidFill>
                  <a:schemeClr val="tx1"/>
                </a:solidFill>
              </a:rPr>
              <a:t>Interpersonal skills include:</a:t>
            </a:r>
          </a:p>
          <a:p>
            <a:pPr>
              <a:spcBef>
                <a:spcPts val="0"/>
              </a:spcBef>
            </a:pPr>
            <a:endParaRPr dirty="0"/>
          </a:p>
          <a:p>
            <a:pPr marL="342900" indent="-342900">
              <a:spcBef>
                <a:spcPts val="0"/>
              </a:spcBef>
              <a:buClr>
                <a:schemeClr val="accent3"/>
              </a:buClr>
              <a:buFont typeface="Arial" panose="020B0604020202020204" pitchFamily="34" charset="0"/>
              <a:buChar char="•"/>
            </a:pPr>
            <a:r>
              <a:rPr dirty="0">
                <a:solidFill>
                  <a:schemeClr val="tx1"/>
                </a:solidFill>
              </a:rPr>
              <a:t>Active listening</a:t>
            </a:r>
          </a:p>
          <a:p>
            <a:pPr marL="342900" indent="-342900">
              <a:spcBef>
                <a:spcPts val="0"/>
              </a:spcBef>
              <a:buClr>
                <a:schemeClr val="accent3"/>
              </a:buClr>
              <a:buFont typeface="Arial" panose="020B0604020202020204" pitchFamily="34" charset="0"/>
              <a:buChar char="•"/>
            </a:pPr>
            <a:r>
              <a:rPr dirty="0">
                <a:solidFill>
                  <a:schemeClr val="tx1"/>
                </a:solidFill>
              </a:rPr>
              <a:t>Effective questioning</a:t>
            </a:r>
          </a:p>
          <a:p>
            <a:pPr marL="342900" indent="-342900">
              <a:spcBef>
                <a:spcPts val="0"/>
              </a:spcBef>
              <a:buClr>
                <a:schemeClr val="accent3"/>
              </a:buClr>
              <a:buFont typeface="Arial" panose="020B0604020202020204" pitchFamily="34" charset="0"/>
              <a:buChar char="•"/>
            </a:pPr>
            <a:r>
              <a:rPr dirty="0">
                <a:solidFill>
                  <a:schemeClr val="tx1"/>
                </a:solidFill>
              </a:rPr>
              <a:t>Collaboration</a:t>
            </a:r>
          </a:p>
          <a:p>
            <a:pPr marL="342900" indent="-342900">
              <a:spcBef>
                <a:spcPts val="0"/>
              </a:spcBef>
              <a:buClr>
                <a:schemeClr val="accent3"/>
              </a:buClr>
              <a:buFont typeface="Arial" panose="020B0604020202020204" pitchFamily="34" charset="0"/>
              <a:buChar char="•"/>
            </a:pPr>
            <a:r>
              <a:rPr dirty="0">
                <a:solidFill>
                  <a:schemeClr val="tx1"/>
                </a:solidFill>
              </a:rPr>
              <a:t>Empathy</a:t>
            </a:r>
          </a:p>
          <a:p>
            <a:pPr marL="342900" indent="-342900">
              <a:spcBef>
                <a:spcPts val="0"/>
              </a:spcBef>
              <a:buClr>
                <a:schemeClr val="accent3"/>
              </a:buClr>
              <a:buFont typeface="Arial" panose="020B0604020202020204" pitchFamily="34" charset="0"/>
              <a:buChar char="•"/>
            </a:pPr>
            <a:r>
              <a:rPr dirty="0">
                <a:solidFill>
                  <a:schemeClr val="tx1"/>
                </a:solidFill>
              </a:rPr>
              <a:t>Effective interpersonal communication</a:t>
            </a:r>
          </a:p>
          <a:p>
            <a:pPr marL="342900" indent="-342900">
              <a:spcBef>
                <a:spcPts val="0"/>
              </a:spcBef>
            </a:pPr>
            <a:endParaRPr dirty="0"/>
          </a:p>
          <a:p>
            <a:pPr>
              <a:spcBef>
                <a:spcPts val="0"/>
              </a:spcBef>
            </a:pPr>
            <a:endParaRPr dirty="0"/>
          </a:p>
          <a:p>
            <a:pPr>
              <a:spcBef>
                <a:spcPts val="0"/>
              </a:spcBef>
            </a:pPr>
            <a:endParaRPr dirty="0"/>
          </a:p>
          <a:p>
            <a:pPr>
              <a:spcBef>
                <a:spcPts val="0"/>
              </a:spcBef>
            </a:pPr>
            <a:endParaRPr dirty="0"/>
          </a:p>
        </p:txBody>
      </p:sp>
      <p:sp>
        <p:nvSpPr>
          <p:cNvPr id="2" name="Google Shape;307;p8">
            <a:extLst>
              <a:ext uri="{FF2B5EF4-FFF2-40B4-BE49-F238E27FC236}">
                <a16:creationId xmlns:a16="http://schemas.microsoft.com/office/drawing/2014/main" id="{81AE21A7-195B-266A-C03A-A24517685DE2}"/>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Interpersonal skills for RRTs</a:t>
            </a:r>
          </a:p>
        </p:txBody>
      </p:sp>
      <p:sp>
        <p:nvSpPr>
          <p:cNvPr id="5" name="Rounded Rectangle 3">
            <a:extLst>
              <a:ext uri="{FF2B5EF4-FFF2-40B4-BE49-F238E27FC236}">
                <a16:creationId xmlns:a16="http://schemas.microsoft.com/office/drawing/2014/main" id="{EE3EA3C9-46A7-31CD-3E7B-82D4BCB0307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Google Shape;1349;g8542d053ce_16_0"/>
          <p:cNvSpPr txBox="1">
            <a:spLocks noGrp="1"/>
          </p:cNvSpPr>
          <p:nvPr>
            <p:ph type="body" idx="1"/>
          </p:nvPr>
        </p:nvSpPr>
        <p:spPr>
          <a:xfrm>
            <a:off x="1922858" y="1244337"/>
            <a:ext cx="8888408" cy="4135532"/>
          </a:xfrm>
          <a:prstGeom prst="rect">
            <a:avLst/>
          </a:prstGeom>
        </p:spPr>
        <p:txBody>
          <a:bodyPr lIns="45699" tIns="45699" rIns="45699" bIns="45699"/>
          <a:lstStyle/>
          <a:p>
            <a:r>
              <a:rPr dirty="0"/>
              <a:t>Asking the right questions at the right time is followed by actively listening and seeking to understand community concerns. </a:t>
            </a:r>
          </a:p>
          <a:p>
            <a:endParaRPr dirty="0"/>
          </a:p>
          <a:p>
            <a:pPr marL="241300" indent="-241300">
              <a:buClr>
                <a:schemeClr val="accent3"/>
              </a:buClr>
              <a:buSzPct val="100000"/>
              <a:buChar char="•"/>
            </a:pPr>
            <a:r>
              <a:rPr dirty="0"/>
              <a:t>Ask open-ended questions in a non-threatening manner.</a:t>
            </a:r>
          </a:p>
          <a:p>
            <a:pPr marL="241300" indent="-241300">
              <a:buClr>
                <a:schemeClr val="accent3"/>
              </a:buClr>
              <a:buSzPct val="100000"/>
              <a:buChar char="•"/>
            </a:pPr>
            <a:endParaRPr dirty="0"/>
          </a:p>
          <a:p>
            <a:pPr marL="241300" indent="-241300">
              <a:buClr>
                <a:schemeClr val="accent3"/>
              </a:buClr>
              <a:buSzPct val="100000"/>
              <a:buChar char="•"/>
            </a:pPr>
            <a:r>
              <a:rPr dirty="0"/>
              <a:t>Ask questions that don't lead people to answers you want to hear.</a:t>
            </a:r>
          </a:p>
          <a:p>
            <a:pPr marL="241300" indent="-241300">
              <a:buClr>
                <a:schemeClr val="accent3"/>
              </a:buClr>
              <a:buSzPct val="100000"/>
              <a:buChar char="•"/>
            </a:pPr>
            <a:endParaRPr dirty="0"/>
          </a:p>
          <a:p>
            <a:pPr marL="241300" indent="-241300">
              <a:buClr>
                <a:schemeClr val="accent3"/>
              </a:buClr>
              <a:buSzPct val="100000"/>
              <a:buChar char="•"/>
            </a:pPr>
            <a:r>
              <a:rPr dirty="0"/>
              <a:t>Ask questions without judging people.</a:t>
            </a:r>
          </a:p>
          <a:p>
            <a:pPr marL="241300" indent="-241300">
              <a:buClr>
                <a:schemeClr val="accent3"/>
              </a:buClr>
              <a:buSzPct val="100000"/>
              <a:buChar char="•"/>
            </a:pPr>
            <a:endParaRPr dirty="0"/>
          </a:p>
          <a:p>
            <a:pPr marL="241300" indent="-241300">
              <a:buClr>
                <a:schemeClr val="accent3"/>
              </a:buClr>
              <a:buSzPct val="100000"/>
              <a:buChar char="•"/>
            </a:pPr>
            <a:r>
              <a:rPr dirty="0"/>
              <a:t>Encouraging people to build on what others have said can help you draw more information and understanding from them.</a:t>
            </a:r>
          </a:p>
        </p:txBody>
      </p:sp>
      <p:sp>
        <p:nvSpPr>
          <p:cNvPr id="2" name="Title 1">
            <a:extLst>
              <a:ext uri="{FF2B5EF4-FFF2-40B4-BE49-F238E27FC236}">
                <a16:creationId xmlns:a16="http://schemas.microsoft.com/office/drawing/2014/main" id="{B730CAB0-F811-1489-A9A2-426B142D1FE4}"/>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Active listening in communities</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Google Shape;1266;g77cecb6c06_0_119"/>
          <p:cNvSpPr txBox="1">
            <a:spLocks noGrp="1"/>
          </p:cNvSpPr>
          <p:nvPr>
            <p:ph type="body" idx="1"/>
          </p:nvPr>
        </p:nvSpPr>
        <p:spPr>
          <a:xfrm>
            <a:off x="1648152" y="878011"/>
            <a:ext cx="8895696" cy="5101978"/>
          </a:xfrm>
          <a:prstGeom prst="rect">
            <a:avLst/>
          </a:prstGeom>
        </p:spPr>
        <p:txBody>
          <a:bodyPr lIns="45699" tIns="45699" rIns="45699" bIns="45699">
            <a:noAutofit/>
          </a:bodyPr>
          <a:lstStyle/>
          <a:p>
            <a:pPr defTabSz="283533">
              <a:spcBef>
                <a:spcPts val="0"/>
              </a:spcBef>
              <a:defRPr sz="2352"/>
            </a:pPr>
            <a:r>
              <a:rPr dirty="0"/>
              <a:t>For effective questioning, we can use:</a:t>
            </a:r>
          </a:p>
          <a:p>
            <a:pPr marL="336042" indent="-336042" defTabSz="283533">
              <a:spcBef>
                <a:spcPts val="0"/>
              </a:spcBef>
              <a:defRPr sz="2352"/>
            </a:pPr>
            <a:r>
              <a:rPr dirty="0"/>
              <a:t>Open-ended questions: encourage people to provide detailed</a:t>
            </a:r>
          </a:p>
          <a:p>
            <a:pPr marL="336042" indent="-336042" defTabSz="283533">
              <a:spcBef>
                <a:spcPts val="0"/>
              </a:spcBef>
              <a:defRPr sz="2352"/>
            </a:pPr>
            <a:r>
              <a:rPr dirty="0"/>
              <a:t>responses and share information, concerns and feelings.</a:t>
            </a:r>
          </a:p>
          <a:p>
            <a:pPr marL="336042" indent="-336042" defTabSz="283533">
              <a:spcBef>
                <a:spcPts val="0"/>
              </a:spcBef>
              <a:defRPr sz="2352"/>
            </a:pPr>
            <a:endParaRPr dirty="0"/>
          </a:p>
          <a:p>
            <a:pPr marL="248920" lvl="1" indent="-248920" defTabSz="283533">
              <a:spcBef>
                <a:spcPts val="0"/>
              </a:spcBef>
              <a:buClr>
                <a:schemeClr val="accent3"/>
              </a:buClr>
              <a:defRPr sz="2352"/>
            </a:pPr>
            <a:r>
              <a:rPr dirty="0"/>
              <a:t>Example: "What are your concerns about the vaccination campaign?"</a:t>
            </a:r>
          </a:p>
          <a:p>
            <a:pPr marL="336042" indent="-336042" defTabSz="283533">
              <a:spcBef>
                <a:spcPts val="0"/>
              </a:spcBef>
              <a:defRPr sz="2352"/>
            </a:pPr>
            <a:endParaRPr dirty="0"/>
          </a:p>
          <a:p>
            <a:pPr marL="336042" indent="-336042" defTabSz="283533">
              <a:spcBef>
                <a:spcPts val="0"/>
              </a:spcBef>
              <a:defRPr sz="2352"/>
            </a:pPr>
            <a:r>
              <a:rPr dirty="0"/>
              <a:t>Close-ended questions: help you gain information quickly with short</a:t>
            </a:r>
          </a:p>
          <a:p>
            <a:pPr marL="336042" indent="-336042" defTabSz="283533">
              <a:spcBef>
                <a:spcPts val="0"/>
              </a:spcBef>
              <a:defRPr sz="2352"/>
            </a:pPr>
            <a:r>
              <a:rPr dirty="0"/>
              <a:t>responses – often 'yes' or ‘no.'</a:t>
            </a:r>
          </a:p>
          <a:p>
            <a:pPr marL="336042" indent="-336042" defTabSz="283533">
              <a:spcBef>
                <a:spcPts val="0"/>
              </a:spcBef>
              <a:defRPr sz="2352"/>
            </a:pPr>
            <a:endParaRPr dirty="0"/>
          </a:p>
          <a:p>
            <a:pPr marL="248920" lvl="1" indent="-248920" defTabSz="283533">
              <a:spcBef>
                <a:spcPts val="0"/>
              </a:spcBef>
              <a:buClr>
                <a:schemeClr val="accent3"/>
              </a:buClr>
              <a:defRPr sz="2352"/>
            </a:pPr>
            <a:r>
              <a:rPr dirty="0"/>
              <a:t>Example: "Do you have any allergies?"</a:t>
            </a:r>
          </a:p>
          <a:p>
            <a:pPr marL="336042" indent="-336042" defTabSz="283533">
              <a:spcBef>
                <a:spcPts val="0"/>
              </a:spcBef>
              <a:defRPr sz="2352"/>
            </a:pPr>
            <a:endParaRPr dirty="0"/>
          </a:p>
          <a:p>
            <a:pPr marL="336042" indent="-336042" defTabSz="283533">
              <a:spcBef>
                <a:spcPts val="0"/>
              </a:spcBef>
              <a:defRPr sz="2352"/>
            </a:pPr>
            <a:r>
              <a:rPr dirty="0"/>
              <a:t>Probing questions: used to follow up on earlier questions.</a:t>
            </a:r>
          </a:p>
          <a:p>
            <a:pPr marL="336042" indent="-336042" defTabSz="283533">
              <a:spcBef>
                <a:spcPts val="0"/>
              </a:spcBef>
              <a:defRPr sz="2352"/>
            </a:pPr>
            <a:endParaRPr dirty="0"/>
          </a:p>
          <a:p>
            <a:pPr marL="248920" lvl="1" indent="-248920" defTabSz="283533">
              <a:spcBef>
                <a:spcPts val="0"/>
              </a:spcBef>
              <a:buClr>
                <a:schemeClr val="accent3"/>
              </a:buClr>
              <a:defRPr sz="2352"/>
            </a:pPr>
            <a:r>
              <a:rPr dirty="0"/>
              <a:t>Example: "Can you tell me more about how you felt in that situation?"</a:t>
            </a:r>
          </a:p>
        </p:txBody>
      </p:sp>
      <p:sp>
        <p:nvSpPr>
          <p:cNvPr id="2" name="Title 1">
            <a:extLst>
              <a:ext uri="{FF2B5EF4-FFF2-40B4-BE49-F238E27FC236}">
                <a16:creationId xmlns:a16="http://schemas.microsoft.com/office/drawing/2014/main" id="{29416AFC-73ED-FFEA-DAE0-28B218CA87C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Effective questioning</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Google Shape;1266;g77cecb6c06_0_119"/>
          <p:cNvSpPr txBox="1">
            <a:spLocks noGrp="1"/>
          </p:cNvSpPr>
          <p:nvPr>
            <p:ph type="body" idx="1"/>
          </p:nvPr>
        </p:nvSpPr>
        <p:spPr>
          <a:xfrm>
            <a:off x="1531177" y="975855"/>
            <a:ext cx="9129647" cy="4906290"/>
          </a:xfrm>
          <a:prstGeom prst="rect">
            <a:avLst/>
          </a:prstGeom>
        </p:spPr>
        <p:txBody>
          <a:bodyPr lIns="45699" tIns="45699" rIns="45699" bIns="45699" anchor="ctr"/>
          <a:lstStyle/>
          <a:p>
            <a:pPr defTabSz="271960">
              <a:spcBef>
                <a:spcPts val="0"/>
              </a:spcBef>
              <a:defRPr sz="2068"/>
            </a:pPr>
            <a:r>
              <a:rPr dirty="0"/>
              <a:t>Collaboration can help RRTs and communities work together toward a common goal. It is a complex process. </a:t>
            </a:r>
          </a:p>
          <a:p>
            <a:pPr defTabSz="271960">
              <a:spcBef>
                <a:spcPts val="0"/>
              </a:spcBef>
              <a:defRPr sz="2068"/>
            </a:pPr>
            <a:endParaRPr dirty="0"/>
          </a:p>
          <a:p>
            <a:pPr marL="322325" indent="-322325" defTabSz="271960">
              <a:spcBef>
                <a:spcPts val="0"/>
              </a:spcBef>
              <a:defRPr sz="2068"/>
            </a:pPr>
            <a:r>
              <a:rPr dirty="0"/>
              <a:t>Barriers may include:</a:t>
            </a:r>
          </a:p>
          <a:p>
            <a:pPr defTabSz="271960">
              <a:spcBef>
                <a:spcPts val="0"/>
              </a:spcBef>
              <a:defRPr sz="2068"/>
            </a:pPr>
            <a:endParaRPr dirty="0"/>
          </a:p>
          <a:p>
            <a:pPr marL="238759" lvl="1" indent="-238759" defTabSz="271960">
              <a:spcBef>
                <a:spcPts val="0"/>
              </a:spcBef>
              <a:buClr>
                <a:schemeClr val="accent3"/>
              </a:buClr>
              <a:defRPr sz="2068"/>
            </a:pPr>
            <a:r>
              <a:rPr dirty="0"/>
              <a:t>A social or cultural gap due to education, economic status, gender, age and faith, among others</a:t>
            </a:r>
          </a:p>
          <a:p>
            <a:pPr marL="596900" lvl="1" indent="-238759" defTabSz="271960">
              <a:spcBef>
                <a:spcPts val="0"/>
              </a:spcBef>
              <a:buClr>
                <a:schemeClr val="accent3"/>
              </a:buClr>
              <a:buSzPct val="75000"/>
              <a:buChar char="๏"/>
              <a:defRPr sz="2068"/>
            </a:pPr>
            <a:r>
              <a:rPr dirty="0"/>
              <a:t>Fear or mistrust of outsiders or authority</a:t>
            </a:r>
          </a:p>
          <a:p>
            <a:pPr marL="238759" lvl="1" indent="-238759" defTabSz="271960">
              <a:spcBef>
                <a:spcPts val="0"/>
              </a:spcBef>
              <a:buClr>
                <a:schemeClr val="accent3"/>
              </a:buClr>
              <a:defRPr sz="2068"/>
            </a:pPr>
            <a:r>
              <a:rPr dirty="0"/>
              <a:t>Poor communication channels</a:t>
            </a:r>
          </a:p>
          <a:p>
            <a:pPr marL="322325" indent="-322325" defTabSz="271960">
              <a:spcBef>
                <a:spcPts val="0"/>
              </a:spcBef>
              <a:defRPr sz="2068"/>
            </a:pPr>
            <a:endParaRPr dirty="0"/>
          </a:p>
          <a:p>
            <a:pPr marL="322325" indent="-322325" defTabSz="271960">
              <a:spcBef>
                <a:spcPts val="0"/>
              </a:spcBef>
              <a:defRPr sz="2068"/>
            </a:pPr>
            <a:r>
              <a:rPr dirty="0"/>
              <a:t>How to overcome barriers:</a:t>
            </a:r>
          </a:p>
          <a:p>
            <a:pPr defTabSz="271960">
              <a:spcBef>
                <a:spcPts val="0"/>
              </a:spcBef>
              <a:defRPr sz="2068"/>
            </a:pPr>
            <a:endParaRPr dirty="0"/>
          </a:p>
          <a:p>
            <a:pPr marL="238759" lvl="1" indent="-238759" defTabSz="271960">
              <a:spcBef>
                <a:spcPts val="0"/>
              </a:spcBef>
              <a:buClr>
                <a:schemeClr val="accent3"/>
              </a:buClr>
              <a:defRPr sz="2068"/>
            </a:pPr>
            <a:r>
              <a:rPr dirty="0"/>
              <a:t>Recognize and respect diversity in communities</a:t>
            </a:r>
          </a:p>
          <a:p>
            <a:pPr marL="238759" lvl="1" indent="-238759" defTabSz="271960">
              <a:spcBef>
                <a:spcPts val="0"/>
              </a:spcBef>
              <a:buClr>
                <a:schemeClr val="accent3"/>
              </a:buClr>
              <a:defRPr sz="2068"/>
            </a:pPr>
            <a:r>
              <a:rPr dirty="0"/>
              <a:t>Include community members in brainstorming sessions and decision-making</a:t>
            </a:r>
          </a:p>
          <a:p>
            <a:pPr marL="238759" lvl="1" indent="-238759" defTabSz="271960">
              <a:spcBef>
                <a:spcPts val="0"/>
              </a:spcBef>
              <a:buClr>
                <a:schemeClr val="accent3"/>
              </a:buClr>
              <a:defRPr sz="2068"/>
            </a:pPr>
            <a:r>
              <a:rPr dirty="0"/>
              <a:t>Facilitate accessible communication channels to encourage discussion and bridge social and cultural gaps.</a:t>
            </a:r>
          </a:p>
        </p:txBody>
      </p:sp>
      <p:sp>
        <p:nvSpPr>
          <p:cNvPr id="2" name="Title 1">
            <a:extLst>
              <a:ext uri="{FF2B5EF4-FFF2-40B4-BE49-F238E27FC236}">
                <a16:creationId xmlns:a16="http://schemas.microsoft.com/office/drawing/2014/main" id="{D6771816-6754-1F11-6193-9C1026C30457}"/>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Collaborating with communities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Google Shape;1266;g77cecb6c06_0_119"/>
          <p:cNvSpPr txBox="1">
            <a:spLocks noGrp="1"/>
          </p:cNvSpPr>
          <p:nvPr>
            <p:ph type="body" idx="1"/>
          </p:nvPr>
        </p:nvSpPr>
        <p:spPr>
          <a:xfrm>
            <a:off x="1984916" y="1436530"/>
            <a:ext cx="8222169" cy="3984941"/>
          </a:xfrm>
          <a:prstGeom prst="rect">
            <a:avLst/>
          </a:prstGeom>
        </p:spPr>
        <p:txBody>
          <a:bodyPr lIns="45699" tIns="45699" rIns="45699" bIns="45699" anchor="ctr"/>
          <a:lstStyle/>
          <a:p>
            <a:pPr>
              <a:spcBef>
                <a:spcPts val="0"/>
              </a:spcBef>
            </a:pPr>
            <a:r>
              <a:rPr dirty="0"/>
              <a:t>Empathy is the act of putting yourself in someone else's shoes. </a:t>
            </a:r>
          </a:p>
          <a:p>
            <a:pPr>
              <a:spcBef>
                <a:spcPts val="0"/>
              </a:spcBef>
            </a:pPr>
            <a:endParaRPr dirty="0"/>
          </a:p>
          <a:p>
            <a:pPr>
              <a:spcBef>
                <a:spcPts val="0"/>
              </a:spcBef>
            </a:pPr>
            <a:r>
              <a:rPr dirty="0"/>
              <a:t>How would you feel if you were in the shoes of the people you are serving? How would you perceive their situation?</a:t>
            </a:r>
          </a:p>
          <a:p>
            <a:pPr>
              <a:spcBef>
                <a:spcPts val="0"/>
              </a:spcBef>
            </a:pPr>
            <a:endParaRPr dirty="0"/>
          </a:p>
          <a:p>
            <a:pPr marL="342900" indent="-342900">
              <a:spcBef>
                <a:spcPts val="0"/>
              </a:spcBef>
            </a:pPr>
            <a:r>
              <a:rPr dirty="0"/>
              <a:t>Ask people what they know and believe</a:t>
            </a:r>
          </a:p>
          <a:p>
            <a:pPr marL="342900" indent="-342900">
              <a:spcBef>
                <a:spcPts val="0"/>
              </a:spcBef>
            </a:pPr>
            <a:r>
              <a:rPr dirty="0"/>
              <a:t>Listen carefully and openly</a:t>
            </a:r>
          </a:p>
          <a:p>
            <a:pPr marL="342900" indent="-342900">
              <a:spcBef>
                <a:spcPts val="0"/>
              </a:spcBef>
            </a:pPr>
            <a:r>
              <a:rPr dirty="0"/>
              <a:t>Seek to understand before you seek to be understood</a:t>
            </a:r>
          </a:p>
          <a:p>
            <a:pPr>
              <a:spcBef>
                <a:spcPts val="0"/>
              </a:spcBef>
            </a:pPr>
            <a:endParaRPr dirty="0"/>
          </a:p>
          <a:p>
            <a:pPr>
              <a:spcBef>
                <a:spcPts val="0"/>
              </a:spcBef>
            </a:pPr>
            <a:r>
              <a:rPr dirty="0"/>
              <a:t>People may forget what you said, but they will never forget how you made them feel.</a:t>
            </a:r>
          </a:p>
        </p:txBody>
      </p:sp>
      <p:sp>
        <p:nvSpPr>
          <p:cNvPr id="2" name="Title 1">
            <a:extLst>
              <a:ext uri="{FF2B5EF4-FFF2-40B4-BE49-F238E27FC236}">
                <a16:creationId xmlns:a16="http://schemas.microsoft.com/office/drawing/2014/main" id="{77E82B61-4934-604F-A128-D3C01A532110}"/>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Expressing empathy</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Google Shape;308;p8"/>
          <p:cNvSpPr txBox="1">
            <a:spLocks noGrp="1"/>
          </p:cNvSpPr>
          <p:nvPr>
            <p:ph type="body" idx="1"/>
          </p:nvPr>
        </p:nvSpPr>
        <p:spPr>
          <a:xfrm>
            <a:off x="4273551" y="1497239"/>
            <a:ext cx="7413953" cy="3863522"/>
          </a:xfrm>
          <a:prstGeom prst="rect">
            <a:avLst/>
          </a:prstGeom>
        </p:spPr>
        <p:txBody>
          <a:bodyPr lIns="0" tIns="0" rIns="0" bIns="0" anchor="t"/>
          <a:lstStyle/>
          <a:p>
            <a:pPr algn="just">
              <a:defRPr>
                <a:solidFill>
                  <a:srgbClr val="FF0000"/>
                </a:solidFill>
              </a:defRPr>
            </a:pPr>
            <a:endParaRPr dirty="0"/>
          </a:p>
          <a:p>
            <a:pPr algn="just">
              <a:defRPr>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4" name="Title 1">
            <a:extLst>
              <a:ext uri="{FF2B5EF4-FFF2-40B4-BE49-F238E27FC236}">
                <a16:creationId xmlns:a16="http://schemas.microsoft.com/office/drawing/2014/main" id="{FCABA2C0-1472-F549-939B-9D2EC6CA8504}"/>
              </a:ext>
            </a:extLst>
          </p:cNvPr>
          <p:cNvSpPr txBox="1">
            <a:spLocks noGrp="1"/>
          </p:cNvSpPr>
          <p:nvPr>
            <p:ph type="title"/>
          </p:nvPr>
        </p:nvSpPr>
        <p:spPr>
          <a:xfrm>
            <a:off x="393714" y="452180"/>
            <a:ext cx="3264195" cy="1183995"/>
          </a:xfrm>
          <a:prstGeom prst="rect">
            <a:avLst/>
          </a:prstGeom>
        </p:spPr>
        <p:txBody>
          <a:bodyPr/>
          <a:lstStyle/>
          <a:p>
            <a:r>
              <a:rPr b="1" dirty="0"/>
              <a:t>Notes to facilitators:</a:t>
            </a:r>
          </a:p>
        </p:txBody>
      </p:sp>
      <p:sp>
        <p:nvSpPr>
          <p:cNvPr id="5" name="Rounded Rectangle 3">
            <a:extLst>
              <a:ext uri="{FF2B5EF4-FFF2-40B4-BE49-F238E27FC236}">
                <a16:creationId xmlns:a16="http://schemas.microsoft.com/office/drawing/2014/main" id="{A1EC520F-3070-04DD-E822-ABAE7B38F908}"/>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Google Shape;1266;g77cecb6c06_0_119"/>
          <p:cNvSpPr txBox="1">
            <a:spLocks noGrp="1"/>
          </p:cNvSpPr>
          <p:nvPr>
            <p:ph type="body" idx="1"/>
          </p:nvPr>
        </p:nvSpPr>
        <p:spPr>
          <a:xfrm>
            <a:off x="4242020" y="569697"/>
            <a:ext cx="7529515" cy="1267981"/>
          </a:xfrm>
          <a:prstGeom prst="rect">
            <a:avLst/>
          </a:prstGeom>
        </p:spPr>
        <p:txBody>
          <a:bodyPr lIns="45699" tIns="45699" rIns="45699" bIns="45699">
            <a:normAutofit fontScale="92500"/>
          </a:bodyPr>
          <a:lstStyle/>
          <a:p>
            <a:pPr defTabSz="263281">
              <a:spcBef>
                <a:spcPts val="0"/>
              </a:spcBef>
              <a:defRPr sz="2548"/>
            </a:pPr>
            <a:endParaRPr dirty="0"/>
          </a:p>
          <a:p>
            <a:pPr marL="312039" indent="-312039" defTabSz="263281">
              <a:spcBef>
                <a:spcPts val="0"/>
              </a:spcBef>
              <a:defRPr sz="2548"/>
            </a:pPr>
            <a:endParaRPr dirty="0"/>
          </a:p>
          <a:p>
            <a:pPr defTabSz="263281">
              <a:spcBef>
                <a:spcPts val="0"/>
              </a:spcBef>
              <a:defRPr sz="2184"/>
            </a:pPr>
            <a:r>
              <a:rPr sz="2800" b="1" dirty="0">
                <a:solidFill>
                  <a:srgbClr val="C00000"/>
                </a:solidFill>
              </a:rPr>
              <a:t>Present yourself to communities in a positive way. </a:t>
            </a:r>
          </a:p>
          <a:p>
            <a:pPr defTabSz="263281">
              <a:spcBef>
                <a:spcPts val="0"/>
              </a:spcBef>
              <a:defRPr sz="2184"/>
            </a:pPr>
            <a:endParaRPr dirty="0"/>
          </a:p>
        </p:txBody>
      </p:sp>
      <p:sp>
        <p:nvSpPr>
          <p:cNvPr id="2" name="Google Shape;307;p8">
            <a:extLst>
              <a:ext uri="{FF2B5EF4-FFF2-40B4-BE49-F238E27FC236}">
                <a16:creationId xmlns:a16="http://schemas.microsoft.com/office/drawing/2014/main" id="{BA14A2CD-D1B5-152F-645E-4DC28A057CEC}"/>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Interpersonal skills for RRTs</a:t>
            </a:r>
          </a:p>
        </p:txBody>
      </p:sp>
      <p:sp>
        <p:nvSpPr>
          <p:cNvPr id="5" name="Szövegdoboz 4">
            <a:extLst>
              <a:ext uri="{FF2B5EF4-FFF2-40B4-BE49-F238E27FC236}">
                <a16:creationId xmlns:a16="http://schemas.microsoft.com/office/drawing/2014/main" id="{07EAC7A9-70D4-5269-B0DE-AC509FBA8D46}"/>
              </a:ext>
            </a:extLst>
          </p:cNvPr>
          <p:cNvSpPr txBox="1"/>
          <p:nvPr/>
        </p:nvSpPr>
        <p:spPr>
          <a:xfrm>
            <a:off x="4379495" y="1756924"/>
            <a:ext cx="7254563" cy="4893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263281">
              <a:spcBef>
                <a:spcPts val="200"/>
              </a:spcBef>
              <a:defRPr sz="2184"/>
            </a:pPr>
            <a:r>
              <a:rPr lang="en-US" sz="2400" dirty="0"/>
              <a:t>Self-confidence</a:t>
            </a:r>
          </a:p>
          <a:p>
            <a:pPr marL="474540" lvl="1" indent="-342900" defTabSz="263281">
              <a:spcBef>
                <a:spcPts val="0"/>
              </a:spcBef>
              <a:buClr>
                <a:schemeClr val="accent3"/>
              </a:buClr>
              <a:buSzPct val="100000"/>
              <a:buFont typeface="Courier New" panose="02070309020205020404" pitchFamily="49" charset="0"/>
              <a:buChar char="o"/>
              <a:defRPr sz="1820"/>
            </a:pPr>
            <a:r>
              <a:rPr lang="en-US" sz="2400" dirty="0"/>
              <a:t>You are professional</a:t>
            </a:r>
          </a:p>
          <a:p>
            <a:pPr defTabSz="263281">
              <a:spcBef>
                <a:spcPts val="200"/>
              </a:spcBef>
              <a:defRPr sz="2184"/>
            </a:pPr>
            <a:r>
              <a:rPr lang="en-US" sz="2400" dirty="0"/>
              <a:t>Work ethic </a:t>
            </a:r>
          </a:p>
          <a:p>
            <a:pPr marL="474540" lvl="1" indent="-342900" defTabSz="263281">
              <a:buClr>
                <a:schemeClr val="accent3"/>
              </a:buClr>
              <a:buSzPct val="100000"/>
              <a:buFont typeface="Courier New" panose="02070309020205020404" pitchFamily="49" charset="0"/>
              <a:buChar char="o"/>
              <a:defRPr sz="1820"/>
            </a:pPr>
            <a:r>
              <a:rPr lang="en-US" sz="2400" dirty="0"/>
              <a:t>You work hard</a:t>
            </a:r>
          </a:p>
          <a:p>
            <a:pPr defTabSz="263281">
              <a:spcBef>
                <a:spcPts val="200"/>
              </a:spcBef>
              <a:defRPr sz="2184"/>
            </a:pPr>
            <a:r>
              <a:rPr lang="en-US" sz="2400" dirty="0"/>
              <a:t>Active listening </a:t>
            </a:r>
          </a:p>
          <a:p>
            <a:pPr marL="474540" lvl="1" indent="-342900" defTabSz="263281">
              <a:buClr>
                <a:schemeClr val="accent3"/>
              </a:buClr>
              <a:buSzPct val="100000"/>
              <a:buFont typeface="Courier New" panose="02070309020205020404" pitchFamily="49" charset="0"/>
              <a:buChar char="o"/>
              <a:defRPr sz="1820"/>
            </a:pPr>
            <a:r>
              <a:rPr lang="en-US" sz="2400" dirty="0"/>
              <a:t>You listen to learn</a:t>
            </a:r>
          </a:p>
          <a:p>
            <a:pPr defTabSz="263281">
              <a:spcBef>
                <a:spcPts val="200"/>
              </a:spcBef>
              <a:defRPr sz="2184"/>
            </a:pPr>
            <a:r>
              <a:rPr lang="en-US" sz="2400" dirty="0"/>
              <a:t>Collaboration </a:t>
            </a:r>
          </a:p>
          <a:p>
            <a:pPr marL="474540" lvl="1" indent="-342900" defTabSz="263281">
              <a:buClr>
                <a:schemeClr val="accent3"/>
              </a:buClr>
              <a:buSzPct val="100000"/>
              <a:buFont typeface="Courier New" panose="02070309020205020404" pitchFamily="49" charset="0"/>
              <a:buChar char="o"/>
              <a:defRPr sz="1820"/>
            </a:pPr>
            <a:r>
              <a:rPr lang="en-US" sz="2400" dirty="0"/>
              <a:t>You work well with others</a:t>
            </a:r>
          </a:p>
          <a:p>
            <a:pPr defTabSz="263281">
              <a:spcBef>
                <a:spcPts val="200"/>
              </a:spcBef>
              <a:defRPr sz="2184"/>
            </a:pPr>
            <a:r>
              <a:rPr lang="en-US" sz="2400" dirty="0"/>
              <a:t>Positive attitude </a:t>
            </a:r>
          </a:p>
          <a:p>
            <a:pPr marL="474540" lvl="1" indent="-342900" defTabSz="263281">
              <a:buClr>
                <a:schemeClr val="accent3"/>
              </a:buClr>
              <a:buSzPct val="100000"/>
              <a:buFont typeface="Courier New" panose="02070309020205020404" pitchFamily="49" charset="0"/>
              <a:buChar char="o"/>
              <a:defRPr sz="1820"/>
            </a:pPr>
            <a:r>
              <a:rPr lang="en-US" sz="2400" dirty="0"/>
              <a:t>You look on the bright side</a:t>
            </a:r>
          </a:p>
          <a:p>
            <a:pPr defTabSz="263281">
              <a:spcBef>
                <a:spcPts val="200"/>
              </a:spcBef>
              <a:defRPr sz="2184"/>
            </a:pPr>
            <a:r>
              <a:rPr lang="en-US" sz="2400" dirty="0"/>
              <a:t>Conflict management</a:t>
            </a:r>
          </a:p>
          <a:p>
            <a:pPr marL="474540" lvl="1" indent="-342900" defTabSz="263281">
              <a:buClr>
                <a:schemeClr val="accent3"/>
              </a:buClr>
              <a:buSzPct val="100000"/>
              <a:buFont typeface="Courier New" panose="02070309020205020404" pitchFamily="49" charset="0"/>
              <a:buChar char="o"/>
              <a:defRPr sz="1820"/>
            </a:pPr>
            <a:r>
              <a:rPr lang="en-US" sz="2400" dirty="0"/>
              <a:t>You negotiate solutions</a:t>
            </a:r>
          </a:p>
          <a:p>
            <a:pPr marL="0" marR="0" indent="0" algn="l" defTabSz="914400" rtl="0" fontAlgn="auto" latinLnBrk="0" hangingPunct="0">
              <a:lnSpc>
                <a:spcPct val="100000"/>
              </a:lnSpc>
              <a:spcBef>
                <a:spcPts val="0"/>
              </a:spcBef>
              <a:spcAft>
                <a:spcPts val="0"/>
              </a:spcAft>
              <a:buClrTx/>
              <a:buSzTx/>
              <a:buFontTx/>
              <a:buNone/>
              <a:tabLst/>
            </a:pPr>
            <a:endParaRPr kumimoji="0" lang="hu-HU"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Rounded Rectangle 3">
            <a:extLst>
              <a:ext uri="{FF2B5EF4-FFF2-40B4-BE49-F238E27FC236}">
                <a16:creationId xmlns:a16="http://schemas.microsoft.com/office/drawing/2014/main" id="{468394F2-B071-12E4-C947-93FE0C6822A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Google Shape;1266;g77cecb6c06_0_119"/>
          <p:cNvSpPr txBox="1">
            <a:spLocks noGrp="1"/>
          </p:cNvSpPr>
          <p:nvPr>
            <p:ph type="body" idx="1"/>
          </p:nvPr>
        </p:nvSpPr>
        <p:spPr>
          <a:xfrm>
            <a:off x="4273551" y="762376"/>
            <a:ext cx="7529515" cy="5333248"/>
          </a:xfrm>
          <a:prstGeom prst="rect">
            <a:avLst/>
          </a:prstGeom>
        </p:spPr>
        <p:txBody>
          <a:bodyPr lIns="45699" tIns="45699" rIns="45699" bIns="45699"/>
          <a:lstStyle/>
          <a:p>
            <a:pPr defTabSz="257494">
              <a:spcBef>
                <a:spcPts val="0"/>
              </a:spcBef>
              <a:defRPr sz="2136"/>
            </a:pPr>
            <a:endParaRPr dirty="0"/>
          </a:p>
          <a:p>
            <a:pPr marL="305180" indent="-305180" defTabSz="257494">
              <a:spcBef>
                <a:spcPts val="0"/>
              </a:spcBef>
              <a:defRPr sz="2136"/>
            </a:pPr>
            <a:endParaRPr dirty="0"/>
          </a:p>
          <a:p>
            <a:pPr marL="305180" indent="-305180" defTabSz="257494">
              <a:spcBef>
                <a:spcPts val="0"/>
              </a:spcBef>
              <a:defRPr sz="2136"/>
            </a:pPr>
            <a:r>
              <a:rPr dirty="0"/>
              <a:t>Verbal communication uses words – in written or spoken form to</a:t>
            </a:r>
            <a:r>
              <a:rPr lang="hu-HU" dirty="0"/>
              <a:t> </a:t>
            </a:r>
            <a:r>
              <a:rPr dirty="0"/>
              <a:t>convey a message</a:t>
            </a:r>
            <a:r>
              <a:rPr lang="fr-FR" dirty="0"/>
              <a:t>:</a:t>
            </a:r>
            <a:endParaRPr dirty="0"/>
          </a:p>
          <a:p>
            <a:pPr marL="226059" lvl="1" indent="-226059" defTabSz="257494">
              <a:spcBef>
                <a:spcPts val="0"/>
              </a:spcBef>
              <a:buClr>
                <a:schemeClr val="accent3"/>
              </a:buClr>
              <a:buSzPts val="2100"/>
              <a:buFont typeface="Arial"/>
              <a:defRPr sz="2136"/>
            </a:pPr>
            <a:r>
              <a:rPr dirty="0"/>
              <a:t>Face-to-face</a:t>
            </a:r>
          </a:p>
          <a:p>
            <a:pPr marL="226059" lvl="1" indent="-226059" defTabSz="257494">
              <a:spcBef>
                <a:spcPts val="0"/>
              </a:spcBef>
              <a:buClr>
                <a:schemeClr val="accent3"/>
              </a:buClr>
              <a:buSzPts val="2100"/>
              <a:buFont typeface="Arial"/>
              <a:defRPr sz="2136"/>
            </a:pPr>
            <a:r>
              <a:rPr dirty="0"/>
              <a:t>Over the phone</a:t>
            </a:r>
          </a:p>
          <a:p>
            <a:pPr marL="226059" lvl="1" indent="-226059" defTabSz="257494">
              <a:spcBef>
                <a:spcPts val="0"/>
              </a:spcBef>
              <a:buClr>
                <a:schemeClr val="accent3"/>
              </a:buClr>
              <a:buSzPts val="2100"/>
              <a:buFont typeface="Arial"/>
              <a:defRPr sz="2136"/>
            </a:pPr>
            <a:r>
              <a:rPr dirty="0"/>
              <a:t>Letters</a:t>
            </a:r>
          </a:p>
          <a:p>
            <a:pPr marL="226059" lvl="1" indent="-226059" defTabSz="257494">
              <a:spcBef>
                <a:spcPts val="0"/>
              </a:spcBef>
              <a:buClr>
                <a:schemeClr val="accent3"/>
              </a:buClr>
              <a:buSzPts val="2100"/>
              <a:buFont typeface="Arial"/>
              <a:defRPr sz="2136"/>
            </a:pPr>
            <a:r>
              <a:rPr dirty="0"/>
              <a:t>SMS</a:t>
            </a:r>
          </a:p>
          <a:p>
            <a:pPr marL="0" lvl="1" indent="366217" defTabSz="257494">
              <a:spcBef>
                <a:spcPts val="0"/>
              </a:spcBef>
              <a:buSzTx/>
              <a:buNone/>
              <a:defRPr sz="2136"/>
            </a:pPr>
            <a:endParaRPr dirty="0"/>
          </a:p>
          <a:p>
            <a:pPr defTabSz="257494">
              <a:spcBef>
                <a:spcPts val="200"/>
              </a:spcBef>
              <a:defRPr sz="2136"/>
            </a:pPr>
            <a:r>
              <a:rPr dirty="0"/>
              <a:t>Non-verbal communication is the use of body language or tone to convey a message</a:t>
            </a:r>
            <a:r>
              <a:rPr lang="fr-FR" dirty="0"/>
              <a:t>:</a:t>
            </a:r>
            <a:endParaRPr dirty="0"/>
          </a:p>
          <a:p>
            <a:pPr marL="226059" lvl="1" indent="-226059" defTabSz="257494">
              <a:spcBef>
                <a:spcPts val="0"/>
              </a:spcBef>
              <a:buClr>
                <a:schemeClr val="accent3"/>
              </a:buClr>
              <a:buFont typeface="Arial"/>
              <a:defRPr sz="2136"/>
            </a:pPr>
            <a:r>
              <a:rPr dirty="0"/>
              <a:t>Gestures and movements</a:t>
            </a:r>
          </a:p>
          <a:p>
            <a:pPr marL="226059" lvl="1" indent="-226059" defTabSz="257494">
              <a:spcBef>
                <a:spcPts val="0"/>
              </a:spcBef>
              <a:buClr>
                <a:schemeClr val="accent3"/>
              </a:buClr>
              <a:buFont typeface="Arial"/>
              <a:defRPr sz="2136"/>
            </a:pPr>
            <a:r>
              <a:rPr dirty="0"/>
              <a:t>Tone of voice</a:t>
            </a:r>
          </a:p>
          <a:p>
            <a:pPr marL="226059" lvl="1" indent="-226059" defTabSz="257494">
              <a:spcBef>
                <a:spcPts val="0"/>
              </a:spcBef>
              <a:buClr>
                <a:schemeClr val="accent3"/>
              </a:buClr>
              <a:buFont typeface="Arial"/>
              <a:defRPr sz="2136"/>
            </a:pPr>
            <a:r>
              <a:rPr dirty="0"/>
              <a:t>Appearance and posture</a:t>
            </a:r>
          </a:p>
          <a:p>
            <a:pPr marL="226059" lvl="1" indent="-226059" defTabSz="257494">
              <a:spcBef>
                <a:spcPts val="0"/>
              </a:spcBef>
              <a:buClr>
                <a:schemeClr val="accent3"/>
              </a:buClr>
              <a:buFont typeface="Arial"/>
              <a:defRPr sz="2136"/>
            </a:pPr>
            <a:r>
              <a:rPr dirty="0"/>
              <a:t>Use of personal space</a:t>
            </a:r>
          </a:p>
          <a:p>
            <a:pPr marL="226059" lvl="1" indent="-226059" defTabSz="257494">
              <a:spcBef>
                <a:spcPts val="0"/>
              </a:spcBef>
              <a:buClr>
                <a:schemeClr val="accent3"/>
              </a:buClr>
              <a:buFont typeface="Arial"/>
              <a:defRPr sz="2136"/>
            </a:pPr>
            <a:r>
              <a:rPr dirty="0"/>
              <a:t>Eye gaze</a:t>
            </a:r>
          </a:p>
        </p:txBody>
      </p:sp>
      <p:sp>
        <p:nvSpPr>
          <p:cNvPr id="2" name="Google Shape;307;p8">
            <a:extLst>
              <a:ext uri="{FF2B5EF4-FFF2-40B4-BE49-F238E27FC236}">
                <a16:creationId xmlns:a16="http://schemas.microsoft.com/office/drawing/2014/main" id="{BA3C729A-D491-A17F-7A15-2424B8234212}"/>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Verbal and </a:t>
            </a:r>
            <a:br>
              <a:rPr lang="hu-HU" b="1" dirty="0"/>
            </a:br>
            <a:r>
              <a:rPr lang="hu-HU" b="1" dirty="0"/>
              <a:t>non-</a:t>
            </a:r>
            <a:r>
              <a:rPr lang="hu-HU" b="1" dirty="0" err="1"/>
              <a:t>verbal</a:t>
            </a:r>
            <a:r>
              <a:rPr lang="hu-HU" b="1" dirty="0"/>
              <a:t> </a:t>
            </a:r>
            <a:r>
              <a:rPr lang="hu-HU" b="1" dirty="0" err="1"/>
              <a:t>communication</a:t>
            </a:r>
            <a:endParaRPr lang="hu-HU" b="1" dirty="0"/>
          </a:p>
        </p:txBody>
      </p:sp>
      <p:sp>
        <p:nvSpPr>
          <p:cNvPr id="5" name="Rounded Rectangle 3">
            <a:extLst>
              <a:ext uri="{FF2B5EF4-FFF2-40B4-BE49-F238E27FC236}">
                <a16:creationId xmlns:a16="http://schemas.microsoft.com/office/drawing/2014/main" id="{63C67EFE-7750-3A42-20B0-1CE70D07612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Google Shape;1266;g77cecb6c06_0_119"/>
          <p:cNvSpPr txBox="1">
            <a:spLocks noGrp="1"/>
          </p:cNvSpPr>
          <p:nvPr>
            <p:ph type="body" idx="1"/>
          </p:nvPr>
        </p:nvSpPr>
        <p:spPr>
          <a:xfrm>
            <a:off x="1814211" y="956928"/>
            <a:ext cx="8563579" cy="4944144"/>
          </a:xfrm>
          <a:prstGeom prst="rect">
            <a:avLst/>
          </a:prstGeom>
        </p:spPr>
        <p:txBody>
          <a:bodyPr lIns="45699" tIns="45699" rIns="45699" bIns="45699" anchor="ctr">
            <a:normAutofit/>
          </a:bodyPr>
          <a:lstStyle/>
          <a:p>
            <a:pPr defTabSz="274854">
              <a:spcBef>
                <a:spcPts val="200"/>
              </a:spcBef>
              <a:defRPr sz="2280"/>
            </a:pPr>
            <a:r>
              <a:rPr dirty="0"/>
              <a:t>Like other two-way communication strategies, non-verbal communication goes both ways. </a:t>
            </a:r>
          </a:p>
          <a:p>
            <a:pPr defTabSz="274854">
              <a:spcBef>
                <a:spcPts val="200"/>
              </a:spcBef>
              <a:defRPr sz="2280"/>
            </a:pPr>
            <a:endParaRPr dirty="0"/>
          </a:p>
          <a:p>
            <a:pPr defTabSz="274854">
              <a:spcBef>
                <a:spcPts val="200"/>
              </a:spcBef>
              <a:defRPr sz="2280"/>
            </a:pPr>
            <a:r>
              <a:rPr dirty="0"/>
              <a:t>What are you saying to communities with your body language, tone of voice or eye gaze?</a:t>
            </a:r>
          </a:p>
          <a:p>
            <a:pPr defTabSz="274854">
              <a:spcBef>
                <a:spcPts val="200"/>
              </a:spcBef>
              <a:defRPr sz="2280"/>
            </a:pPr>
            <a:endParaRPr dirty="0"/>
          </a:p>
          <a:p>
            <a:pPr defTabSz="274854">
              <a:spcBef>
                <a:spcPts val="200"/>
              </a:spcBef>
              <a:defRPr sz="2280"/>
            </a:pPr>
            <a:r>
              <a:rPr dirty="0"/>
              <a:t>What are communities saying to you with their body language, tone of voice or eye gaze?</a:t>
            </a:r>
          </a:p>
          <a:p>
            <a:pPr defTabSz="274854">
              <a:spcBef>
                <a:spcPts val="200"/>
              </a:spcBef>
              <a:defRPr sz="2280"/>
            </a:pPr>
            <a:endParaRPr dirty="0"/>
          </a:p>
          <a:p>
            <a:pPr defTabSz="274854">
              <a:spcBef>
                <a:spcPts val="200"/>
              </a:spcBef>
              <a:defRPr sz="2280"/>
            </a:pPr>
            <a:r>
              <a:rPr dirty="0"/>
              <a:t>How you present yourself is just as important as how communities present themselves to you. </a:t>
            </a:r>
          </a:p>
          <a:p>
            <a:pPr defTabSz="274854">
              <a:spcBef>
                <a:spcPts val="200"/>
              </a:spcBef>
              <a:defRPr sz="2280"/>
            </a:pPr>
            <a:endParaRPr dirty="0"/>
          </a:p>
          <a:p>
            <a:pPr defTabSz="274854">
              <a:spcBef>
                <a:spcPts val="200"/>
              </a:spcBef>
              <a:defRPr sz="2280"/>
            </a:pPr>
            <a:r>
              <a:rPr dirty="0"/>
              <a:t>Good interpersonal skills increase connection and trust between you and communities.</a:t>
            </a:r>
          </a:p>
        </p:txBody>
      </p:sp>
      <p:sp>
        <p:nvSpPr>
          <p:cNvPr id="2" name="Title 1">
            <a:extLst>
              <a:ext uri="{FF2B5EF4-FFF2-40B4-BE49-F238E27FC236}">
                <a16:creationId xmlns:a16="http://schemas.microsoft.com/office/drawing/2014/main" id="{C352FEB6-1827-3741-CA7E-2085C7361C7D}"/>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RRTs and communication</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8C26E8EB-F34B-A2F8-5D1C-CCFE1217AEAB}"/>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2. The community engagement process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1349;g8542d053ce_16_0"/>
          <p:cNvSpPr txBox="1">
            <a:spLocks noGrp="1"/>
          </p:cNvSpPr>
          <p:nvPr>
            <p:ph type="body" idx="1"/>
          </p:nvPr>
        </p:nvSpPr>
        <p:spPr>
          <a:xfrm>
            <a:off x="4273551" y="1498107"/>
            <a:ext cx="7529515" cy="3861786"/>
          </a:xfrm>
          <a:prstGeom prst="rect">
            <a:avLst/>
          </a:prstGeom>
        </p:spPr>
        <p:txBody>
          <a:bodyPr lIns="45699" tIns="45699" rIns="45699" bIns="45699" anchor="t"/>
          <a:lstStyle/>
          <a:p>
            <a:endParaRPr dirty="0"/>
          </a:p>
          <a:p>
            <a:r>
              <a:rPr sz="2800" b="1" dirty="0">
                <a:solidFill>
                  <a:srgbClr val="C00000"/>
                </a:solidFill>
              </a:rPr>
              <a:t>It is a process of:</a:t>
            </a:r>
          </a:p>
          <a:p>
            <a:endParaRPr dirty="0"/>
          </a:p>
          <a:p>
            <a:pPr marL="240631" indent="-240631">
              <a:buClr>
                <a:schemeClr val="accent3"/>
              </a:buClr>
              <a:buSzPct val="100000"/>
              <a:buChar char="•"/>
            </a:pPr>
            <a:r>
              <a:rPr dirty="0"/>
              <a:t>Building trust</a:t>
            </a:r>
          </a:p>
          <a:p>
            <a:pPr marL="240631" indent="-240631">
              <a:buClr>
                <a:schemeClr val="accent3"/>
              </a:buClr>
              <a:buSzPct val="100000"/>
              <a:buChar char="•"/>
            </a:pPr>
            <a:r>
              <a:rPr dirty="0"/>
              <a:t>Respecting communities</a:t>
            </a:r>
          </a:p>
          <a:p>
            <a:pPr marL="240631" indent="-240631">
              <a:buClr>
                <a:schemeClr val="accent3"/>
              </a:buClr>
              <a:buSzPct val="100000"/>
              <a:buChar char="•"/>
            </a:pPr>
            <a:r>
              <a:rPr dirty="0"/>
              <a:t>Developing relationships</a:t>
            </a:r>
          </a:p>
          <a:p>
            <a:pPr marL="240631" indent="-240631">
              <a:buClr>
                <a:schemeClr val="accent3"/>
              </a:buClr>
              <a:buSzPct val="100000"/>
              <a:buChar char="•"/>
            </a:pPr>
            <a:r>
              <a:rPr dirty="0"/>
              <a:t>Using social-behavioral data to inform response</a:t>
            </a:r>
            <a:r>
              <a:rPr lang="hu-HU" dirty="0"/>
              <a:t> </a:t>
            </a:r>
            <a:r>
              <a:rPr dirty="0"/>
              <a:t>activities</a:t>
            </a:r>
          </a:p>
          <a:p>
            <a:pPr marL="240631" indent="-240631">
              <a:buClr>
                <a:schemeClr val="accent3"/>
              </a:buClr>
              <a:buSzPct val="100000"/>
              <a:buChar char="•"/>
            </a:pPr>
            <a:r>
              <a:rPr dirty="0"/>
              <a:t>Understanding and honoring community dynamics</a:t>
            </a:r>
          </a:p>
          <a:p>
            <a:pPr marL="240631" indent="-240631">
              <a:buClr>
                <a:schemeClr val="accent3"/>
              </a:buClr>
              <a:buSzPct val="100000"/>
              <a:buChar char="•"/>
            </a:pPr>
            <a:r>
              <a:rPr dirty="0"/>
              <a:t>Creating partnerships with communities</a:t>
            </a:r>
          </a:p>
        </p:txBody>
      </p:sp>
      <p:sp>
        <p:nvSpPr>
          <p:cNvPr id="2" name="Google Shape;307;p8">
            <a:extLst>
              <a:ext uri="{FF2B5EF4-FFF2-40B4-BE49-F238E27FC236}">
                <a16:creationId xmlns:a16="http://schemas.microsoft.com/office/drawing/2014/main" id="{4296C7AB-303D-CA76-1C68-5C71EE3F0CFF}"/>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a:t>
            </a:r>
            <a:br>
              <a:rPr lang="en-US" b="1" dirty="0"/>
            </a:br>
            <a:r>
              <a:rPr lang="en-US" b="1" dirty="0"/>
              <a:t>is a process</a:t>
            </a:r>
            <a:endParaRPr lang="hu-HU" b="1" dirty="0"/>
          </a:p>
        </p:txBody>
      </p:sp>
      <p:sp>
        <p:nvSpPr>
          <p:cNvPr id="5" name="Rounded Rectangle 3">
            <a:extLst>
              <a:ext uri="{FF2B5EF4-FFF2-40B4-BE49-F238E27FC236}">
                <a16:creationId xmlns:a16="http://schemas.microsoft.com/office/drawing/2014/main" id="{68205244-1C2E-3433-940B-E1FD1448E16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8" name="Tableau 2"/>
          <p:cNvGraphicFramePr/>
          <p:nvPr>
            <p:extLst>
              <p:ext uri="{D42A27DB-BD31-4B8C-83A1-F6EECF244321}">
                <p14:modId xmlns:p14="http://schemas.microsoft.com/office/powerpoint/2010/main" val="1429098306"/>
              </p:ext>
            </p:extLst>
          </p:nvPr>
        </p:nvGraphicFramePr>
        <p:xfrm>
          <a:off x="1838291" y="1442353"/>
          <a:ext cx="8629220" cy="4726600"/>
        </p:xfrm>
        <a:graphic>
          <a:graphicData uri="http://schemas.openxmlformats.org/drawingml/2006/table">
            <a:tbl>
              <a:tblPr firstRow="1" bandRow="1">
                <a:tableStyleId>{4C3C2611-4C71-4FC5-86AE-919BDF0F9419}</a:tableStyleId>
              </a:tblPr>
              <a:tblGrid>
                <a:gridCol w="1725844">
                  <a:extLst>
                    <a:ext uri="{9D8B030D-6E8A-4147-A177-3AD203B41FA5}">
                      <a16:colId xmlns:a16="http://schemas.microsoft.com/office/drawing/2014/main" val="20000"/>
                    </a:ext>
                  </a:extLst>
                </a:gridCol>
                <a:gridCol w="1725844">
                  <a:extLst>
                    <a:ext uri="{9D8B030D-6E8A-4147-A177-3AD203B41FA5}">
                      <a16:colId xmlns:a16="http://schemas.microsoft.com/office/drawing/2014/main" val="20001"/>
                    </a:ext>
                  </a:extLst>
                </a:gridCol>
                <a:gridCol w="1725844">
                  <a:extLst>
                    <a:ext uri="{9D8B030D-6E8A-4147-A177-3AD203B41FA5}">
                      <a16:colId xmlns:a16="http://schemas.microsoft.com/office/drawing/2014/main" val="20002"/>
                    </a:ext>
                  </a:extLst>
                </a:gridCol>
                <a:gridCol w="1725844">
                  <a:extLst>
                    <a:ext uri="{9D8B030D-6E8A-4147-A177-3AD203B41FA5}">
                      <a16:colId xmlns:a16="http://schemas.microsoft.com/office/drawing/2014/main" val="20003"/>
                    </a:ext>
                  </a:extLst>
                </a:gridCol>
                <a:gridCol w="1725844">
                  <a:extLst>
                    <a:ext uri="{9D8B030D-6E8A-4147-A177-3AD203B41FA5}">
                      <a16:colId xmlns:a16="http://schemas.microsoft.com/office/drawing/2014/main" val="20004"/>
                    </a:ext>
                  </a:extLst>
                </a:gridCol>
              </a:tblGrid>
              <a:tr h="428804">
                <a:tc>
                  <a:txBody>
                    <a:bodyPr/>
                    <a:lstStyle/>
                    <a:p>
                      <a:pPr algn="l" defTabSz="289320">
                        <a:defRPr sz="1800"/>
                      </a:pPr>
                      <a:r>
                        <a:rPr sz="1400" dirty="0">
                          <a:solidFill>
                            <a:srgbClr val="FFFFFF"/>
                          </a:solidFill>
                          <a:latin typeface="+mj-lt"/>
                          <a:ea typeface="+mj-ea"/>
                          <a:cs typeface="+mj-cs"/>
                          <a:sym typeface="Source Sans Pro Regular"/>
                        </a:rPr>
                        <a:t>​ Outreach</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l" defTabSz="289320">
                        <a:defRPr sz="1800"/>
                      </a:pPr>
                      <a:r>
                        <a:rPr sz="1400">
                          <a:solidFill>
                            <a:srgbClr val="FFFFFF"/>
                          </a:solidFill>
                          <a:latin typeface="+mj-lt"/>
                          <a:ea typeface="+mj-ea"/>
                          <a:cs typeface="+mj-cs"/>
                          <a:sym typeface="Source Sans Pro Regular"/>
                        </a:rPr>
                        <a:t>Consult​</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l" defTabSz="289320">
                        <a:defRPr sz="1800"/>
                      </a:pPr>
                      <a:r>
                        <a:rPr sz="1400">
                          <a:solidFill>
                            <a:srgbClr val="FFFFFF"/>
                          </a:solidFill>
                          <a:latin typeface="+mj-lt"/>
                          <a:ea typeface="+mj-ea"/>
                          <a:cs typeface="+mj-cs"/>
                          <a:sym typeface="Source Sans Pro Regular"/>
                        </a:rPr>
                        <a:t>Involve​</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l" defTabSz="289320">
                        <a:defRPr sz="1800"/>
                      </a:pPr>
                      <a:r>
                        <a:rPr sz="1400" dirty="0">
                          <a:solidFill>
                            <a:srgbClr val="FFFFFF"/>
                          </a:solidFill>
                          <a:latin typeface="+mj-lt"/>
                          <a:ea typeface="+mj-ea"/>
                          <a:cs typeface="+mj-cs"/>
                          <a:sym typeface="Source Sans Pro Regular"/>
                        </a:rPr>
                        <a:t>Collaborate​</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tc>
                  <a:txBody>
                    <a:bodyPr/>
                    <a:lstStyle/>
                    <a:p>
                      <a:pPr algn="l" defTabSz="289320">
                        <a:defRPr sz="1800"/>
                      </a:pPr>
                      <a:r>
                        <a:rPr sz="1400" dirty="0">
                          <a:solidFill>
                            <a:srgbClr val="FFFFFF"/>
                          </a:solidFill>
                          <a:latin typeface="+mj-lt"/>
                          <a:ea typeface="+mj-ea"/>
                          <a:cs typeface="+mj-cs"/>
                          <a:sym typeface="Source Sans Pro Regular"/>
                        </a:rPr>
                        <a:t>Shared Leadership</a:t>
                      </a:r>
                    </a:p>
                  </a:txBody>
                  <a:tcPr marL="29844" marR="29844" marT="29844" marB="29844"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65A000"/>
                    </a:solidFill>
                  </a:tcPr>
                </a:tc>
                <a:extLst>
                  <a:ext uri="{0D108BD9-81ED-4DB2-BD59-A6C34878D82A}">
                    <a16:rowId xmlns:a16="http://schemas.microsoft.com/office/drawing/2014/main" val="10000"/>
                  </a:ext>
                </a:extLst>
              </a:tr>
              <a:tr h="4297796">
                <a:tc>
                  <a:txBody>
                    <a:bodyPr/>
                    <a:lstStyle/>
                    <a:p>
                      <a:pPr algn="l" defTabSz="289320">
                        <a:defRPr sz="1300">
                          <a:latin typeface="+mj-lt"/>
                          <a:ea typeface="+mj-ea"/>
                          <a:cs typeface="+mj-cs"/>
                          <a:sym typeface="Source Sans Pro Regular"/>
                        </a:defRPr>
                      </a:pPr>
                      <a:r>
                        <a:rPr dirty="0"/>
                        <a:t>Some community Involvement.</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Communication flows from one to the other, to inform.</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Provides community with information. </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Entities coexist.</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Outcomes: Optimally, establishes communication channels and channels for outreach.</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l" defTabSz="822960">
                        <a:defRPr sz="1300">
                          <a:latin typeface="+mj-lt"/>
                          <a:ea typeface="+mj-ea"/>
                          <a:cs typeface="+mj-cs"/>
                          <a:sym typeface="Source Sans Pro Regular"/>
                        </a:defRPr>
                      </a:pPr>
                      <a:r>
                        <a:rPr dirty="0"/>
                        <a:t>More community Involvement.</a:t>
                      </a:r>
                    </a:p>
                    <a:p>
                      <a:pPr algn="l" defTabSz="822960">
                        <a:defRPr sz="1300">
                          <a:latin typeface="+mj-lt"/>
                          <a:ea typeface="+mj-ea"/>
                          <a:cs typeface="+mj-cs"/>
                          <a:sym typeface="Source Sans Pro Regular"/>
                        </a:defRPr>
                      </a:pPr>
                      <a:endParaRPr dirty="0"/>
                    </a:p>
                    <a:p>
                      <a:pPr algn="l" defTabSz="822960">
                        <a:defRPr sz="1300">
                          <a:latin typeface="+mj-lt"/>
                          <a:ea typeface="+mj-ea"/>
                          <a:cs typeface="+mj-cs"/>
                          <a:sym typeface="Source Sans Pro Regular"/>
                        </a:defRPr>
                      </a:pPr>
                      <a:r>
                        <a:rPr dirty="0"/>
                        <a:t>Communication flows to the community and then back, answer seeking.</a:t>
                      </a:r>
                    </a:p>
                    <a:p>
                      <a:pPr algn="l" defTabSz="289320">
                        <a:defRPr sz="1300">
                          <a:latin typeface="+mj-lt"/>
                          <a:ea typeface="+mj-ea"/>
                          <a:cs typeface="+mj-cs"/>
                          <a:sym typeface="Source Sans Pro Regular"/>
                        </a:defRPr>
                      </a:pPr>
                      <a:endParaRPr dirty="0"/>
                    </a:p>
                    <a:p>
                      <a:pPr algn="l" defTabSz="822960">
                        <a:defRPr sz="1300">
                          <a:latin typeface="+mj-lt"/>
                          <a:ea typeface="+mj-ea"/>
                          <a:cs typeface="+mj-cs"/>
                          <a:sym typeface="Source Sans Pro Regular"/>
                        </a:defRPr>
                      </a:pPr>
                      <a:r>
                        <a:rPr dirty="0"/>
                        <a:t>Get information or feedback from the community.</a:t>
                      </a:r>
                    </a:p>
                    <a:p>
                      <a:pPr algn="l" defTabSz="289320">
                        <a:defRPr sz="1300">
                          <a:latin typeface="+mj-lt"/>
                          <a:ea typeface="+mj-ea"/>
                          <a:cs typeface="+mj-cs"/>
                          <a:sym typeface="Source Sans Pro Regular"/>
                        </a:defRPr>
                      </a:pPr>
                      <a:endParaRPr dirty="0"/>
                    </a:p>
                    <a:p>
                      <a:pPr algn="l" defTabSz="822960">
                        <a:defRPr sz="1300">
                          <a:latin typeface="+mj-lt"/>
                          <a:ea typeface="+mj-ea"/>
                          <a:cs typeface="+mj-cs"/>
                          <a:sym typeface="Source Sans Pro Regular"/>
                        </a:defRPr>
                      </a:pPr>
                      <a:r>
                        <a:rPr dirty="0"/>
                        <a:t>Entities share information.</a:t>
                      </a:r>
                    </a:p>
                    <a:p>
                      <a:pPr algn="l" defTabSz="289320">
                        <a:defRPr sz="1300">
                          <a:latin typeface="+mj-lt"/>
                          <a:ea typeface="+mj-ea"/>
                          <a:cs typeface="+mj-cs"/>
                          <a:sym typeface="Source Sans Pro Regular"/>
                        </a:defRPr>
                      </a:pPr>
                      <a:endParaRPr dirty="0"/>
                    </a:p>
                    <a:p>
                      <a:pPr algn="l" defTabSz="822960">
                        <a:defRPr sz="1300">
                          <a:latin typeface="+mj-lt"/>
                          <a:ea typeface="+mj-ea"/>
                          <a:cs typeface="+mj-cs"/>
                          <a:sym typeface="Source Sans Pro Regular"/>
                        </a:defRPr>
                      </a:pPr>
                      <a:r>
                        <a:rPr dirty="0"/>
                        <a:t>Outcomes: Develops connections.</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l" defTabSz="289320">
                        <a:defRPr sz="1300">
                          <a:latin typeface="+mj-lt"/>
                          <a:ea typeface="+mj-ea"/>
                          <a:cs typeface="+mj-cs"/>
                          <a:sym typeface="Source Sans Pro Regular"/>
                        </a:defRPr>
                      </a:pPr>
                      <a:r>
                        <a:rPr dirty="0"/>
                        <a:t>Better community Involvement.</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Communication flows both ways, participatory form of communication.  </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Involves more participation with community on issues.</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Entities cooperate with each other.</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Outcomes: Visibility of partnership established with increased cooperation.</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l" defTabSz="289320">
                        <a:defRPr sz="1300">
                          <a:latin typeface="+mj-lt"/>
                          <a:ea typeface="+mj-ea"/>
                          <a:cs typeface="+mj-cs"/>
                          <a:sym typeface="Source Sans Pro Regular"/>
                        </a:defRPr>
                      </a:pPr>
                      <a:r>
                        <a:t>Community Involvement.</a:t>
                      </a:r>
                    </a:p>
                    <a:p>
                      <a:pPr algn="l" defTabSz="289320">
                        <a:defRPr sz="1300">
                          <a:latin typeface="+mj-lt"/>
                          <a:ea typeface="+mj-ea"/>
                          <a:cs typeface="+mj-cs"/>
                          <a:sym typeface="Source Sans Pro Regular"/>
                        </a:defRPr>
                      </a:pPr>
                      <a:endParaRPr/>
                    </a:p>
                    <a:p>
                      <a:pPr algn="l" defTabSz="289320">
                        <a:defRPr sz="1300">
                          <a:latin typeface="+mj-lt"/>
                          <a:ea typeface="+mj-ea"/>
                          <a:cs typeface="+mj-cs"/>
                          <a:sym typeface="Source Sans Pro Regular"/>
                        </a:defRPr>
                      </a:pPr>
                      <a:r>
                        <a:t>Communication flow is bidirectional.</a:t>
                      </a:r>
                    </a:p>
                    <a:p>
                      <a:pPr algn="l" defTabSz="289320">
                        <a:defRPr sz="1300">
                          <a:latin typeface="+mj-lt"/>
                          <a:ea typeface="+mj-ea"/>
                          <a:cs typeface="+mj-cs"/>
                          <a:sym typeface="Source Sans Pro Regular"/>
                        </a:defRPr>
                      </a:pPr>
                      <a:endParaRPr/>
                    </a:p>
                    <a:p>
                      <a:pPr algn="l" defTabSz="289320">
                        <a:defRPr sz="1300">
                          <a:latin typeface="+mj-lt"/>
                          <a:ea typeface="+mj-ea"/>
                          <a:cs typeface="+mj-cs"/>
                          <a:sym typeface="Source Sans Pro Regular"/>
                        </a:defRPr>
                      </a:pPr>
                      <a:r>
                        <a:t>Forms partnership with community on each aspect of project from development to solution.</a:t>
                      </a:r>
                    </a:p>
                    <a:p>
                      <a:pPr algn="l" defTabSz="289320">
                        <a:defRPr sz="1300">
                          <a:latin typeface="+mj-lt"/>
                          <a:ea typeface="+mj-ea"/>
                          <a:cs typeface="+mj-cs"/>
                          <a:sym typeface="Source Sans Pro Regular"/>
                        </a:defRPr>
                      </a:pPr>
                      <a:endParaRPr/>
                    </a:p>
                    <a:p>
                      <a:pPr algn="l" defTabSz="289320">
                        <a:defRPr sz="1300">
                          <a:latin typeface="+mj-lt"/>
                          <a:ea typeface="+mj-ea"/>
                          <a:cs typeface="+mj-cs"/>
                          <a:sym typeface="Source Sans Pro Regular"/>
                        </a:defRPr>
                      </a:pPr>
                      <a:r>
                        <a:t>Entities form bidirectional communication channels.</a:t>
                      </a:r>
                    </a:p>
                    <a:p>
                      <a:pPr algn="l" defTabSz="289320">
                        <a:defRPr sz="1300">
                          <a:latin typeface="+mj-lt"/>
                          <a:ea typeface="+mj-ea"/>
                          <a:cs typeface="+mj-cs"/>
                          <a:sym typeface="Source Sans Pro Regular"/>
                        </a:defRPr>
                      </a:pPr>
                      <a:endParaRPr/>
                    </a:p>
                    <a:p>
                      <a:pPr algn="l" defTabSz="289320">
                        <a:defRPr sz="1300">
                          <a:latin typeface="+mj-lt"/>
                          <a:ea typeface="+mj-ea"/>
                          <a:cs typeface="+mj-cs"/>
                          <a:sym typeface="Source Sans Pro Regular"/>
                        </a:defRPr>
                      </a:pPr>
                      <a:r>
                        <a:t>Outcomes: Partnership building, trust building.</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tc>
                  <a:txBody>
                    <a:bodyPr/>
                    <a:lstStyle/>
                    <a:p>
                      <a:pPr algn="l" defTabSz="289320">
                        <a:defRPr sz="1300">
                          <a:latin typeface="+mj-lt"/>
                          <a:ea typeface="+mj-ea"/>
                          <a:cs typeface="+mj-cs"/>
                          <a:sym typeface="Source Sans Pro Regular"/>
                        </a:defRPr>
                      </a:pPr>
                      <a:r>
                        <a:rPr dirty="0"/>
                        <a:t>Strong bidirectional relationship.</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Final decision making is at the community level.</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Entities have formed strong partnership structures.</a:t>
                      </a:r>
                    </a:p>
                    <a:p>
                      <a:pPr algn="l" defTabSz="289320">
                        <a:defRPr sz="1300">
                          <a:latin typeface="+mj-lt"/>
                          <a:ea typeface="+mj-ea"/>
                          <a:cs typeface="+mj-cs"/>
                          <a:sym typeface="Source Sans Pro Regular"/>
                        </a:defRPr>
                      </a:pPr>
                      <a:endParaRPr dirty="0"/>
                    </a:p>
                    <a:p>
                      <a:pPr algn="l" defTabSz="289320">
                        <a:defRPr sz="1300">
                          <a:latin typeface="+mj-lt"/>
                          <a:ea typeface="+mj-ea"/>
                          <a:cs typeface="+mj-cs"/>
                          <a:sym typeface="Source Sans Pro Regular"/>
                        </a:defRPr>
                      </a:pPr>
                      <a:r>
                        <a:rPr dirty="0"/>
                        <a:t>Outcomes: Broader health outcomes affecting broader community.</a:t>
                      </a:r>
                    </a:p>
                    <a:p>
                      <a:pPr algn="l" defTabSz="289320">
                        <a:defRPr sz="1300">
                          <a:latin typeface="+mj-lt"/>
                          <a:ea typeface="+mj-ea"/>
                          <a:cs typeface="+mj-cs"/>
                          <a:sym typeface="Source Sans Pro Regular"/>
                        </a:defRPr>
                      </a:pPr>
                      <a:r>
                        <a:rPr dirty="0"/>
                        <a:t>Strong bidirectional trust built.</a:t>
                      </a:r>
                    </a:p>
                  </a:txBody>
                  <a:tcPr marL="29844" marR="29844" marT="29844" marB="29844" horzOverflow="overflow">
                    <a:lnL w="12700">
                      <a:solidFill>
                        <a:srgbClr val="FFFFFF"/>
                      </a:solidFill>
                    </a:lnL>
                    <a:lnR w="12700">
                      <a:solidFill>
                        <a:srgbClr val="FFFFFF"/>
                      </a:solidFill>
                    </a:lnR>
                    <a:lnT w="38100">
                      <a:solidFill>
                        <a:srgbClr val="FFFFFF"/>
                      </a:solidFill>
                    </a:lnT>
                    <a:lnB w="12700">
                      <a:solidFill>
                        <a:srgbClr val="FFFFFF"/>
                      </a:solidFill>
                    </a:lnB>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
        <p:nvSpPr>
          <p:cNvPr id="389" name="ZoneTexte 3"/>
          <p:cNvSpPr txBox="1"/>
          <p:nvPr/>
        </p:nvSpPr>
        <p:spPr>
          <a:xfrm>
            <a:off x="4022974" y="6296821"/>
            <a:ext cx="4279402"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900">
                <a:latin typeface="+mj-lt"/>
                <a:ea typeface="+mj-ea"/>
                <a:cs typeface="+mj-cs"/>
                <a:sym typeface="Source Sans Pro Regular"/>
              </a:defRPr>
            </a:pPr>
            <a:r>
              <a:rPr dirty="0"/>
              <a:t>Ref: Modified by the authors from the international Association for Public Participation</a:t>
            </a:r>
            <a:endParaRPr dirty="0">
              <a:latin typeface="Arial"/>
              <a:ea typeface="Arial"/>
              <a:cs typeface="Arial"/>
              <a:sym typeface="Arial"/>
            </a:endParaRPr>
          </a:p>
          <a:p>
            <a:pPr>
              <a:defRPr sz="900">
                <a:latin typeface="+mj-lt"/>
                <a:ea typeface="+mj-ea"/>
                <a:cs typeface="+mj-cs"/>
                <a:sym typeface="Source Sans Pro Regular"/>
              </a:defRPr>
            </a:pPr>
            <a:r>
              <a:rPr dirty="0"/>
              <a:t>Fig1.1. Community engagement Continuum</a:t>
            </a:r>
          </a:p>
        </p:txBody>
      </p:sp>
      <p:grpSp>
        <p:nvGrpSpPr>
          <p:cNvPr id="392" name="Flèche : droite 8"/>
          <p:cNvGrpSpPr/>
          <p:nvPr/>
        </p:nvGrpSpPr>
        <p:grpSpPr>
          <a:xfrm>
            <a:off x="1838291" y="738141"/>
            <a:ext cx="8534434" cy="646113"/>
            <a:chOff x="0" y="0"/>
            <a:chExt cx="8170751" cy="588475"/>
          </a:xfrm>
        </p:grpSpPr>
        <p:sp>
          <p:nvSpPr>
            <p:cNvPr id="390" name="Arrow"/>
            <p:cNvSpPr/>
            <p:nvPr/>
          </p:nvSpPr>
          <p:spPr>
            <a:xfrm>
              <a:off x="0" y="0"/>
              <a:ext cx="8170751" cy="588475"/>
            </a:xfrm>
            <a:prstGeom prst="rightArrow">
              <a:avLst>
                <a:gd name="adj1" fmla="val 50000"/>
                <a:gd name="adj2" fmla="val 50000"/>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391" name="Increasing Level of Continuum Involvement, Impact, Trust, and Communication flow"/>
            <p:cNvSpPr txBox="1"/>
            <p:nvPr/>
          </p:nvSpPr>
          <p:spPr>
            <a:xfrm>
              <a:off x="52070" y="127866"/>
              <a:ext cx="7919492" cy="3327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500">
                  <a:solidFill>
                    <a:srgbClr val="FFFFFF"/>
                  </a:solidFill>
                  <a:latin typeface="+mj-lt"/>
                  <a:ea typeface="+mj-ea"/>
                  <a:cs typeface="+mj-cs"/>
                  <a:sym typeface="Source Sans Pro Regular"/>
                </a:defRPr>
              </a:lvl1pPr>
            </a:lstStyle>
            <a:p>
              <a:r>
                <a:rPr dirty="0"/>
                <a:t>Increasing Level of Continuum Involvement, Impact, Trust, and Communication flow</a:t>
              </a:r>
            </a:p>
          </p:txBody>
        </p:sp>
      </p:grpSp>
      <p:sp>
        <p:nvSpPr>
          <p:cNvPr id="2" name="Title 1">
            <a:extLst>
              <a:ext uri="{FF2B5EF4-FFF2-40B4-BE49-F238E27FC236}">
                <a16:creationId xmlns:a16="http://schemas.microsoft.com/office/drawing/2014/main" id="{C5EF0582-59DB-0B0B-37DF-3701239781F8}"/>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The Community engagement continuum</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1244;g77cecb61f7_6_0">
            <a:extLst>
              <a:ext uri="{FF2B5EF4-FFF2-40B4-BE49-F238E27FC236}">
                <a16:creationId xmlns:a16="http://schemas.microsoft.com/office/drawing/2014/main" id="{7CD8EAF3-1A04-BC3A-C4AE-83DBC1F874AA}"/>
              </a:ext>
            </a:extLst>
          </p:cNvPr>
          <p:cNvSpPr txBox="1">
            <a:spLocks/>
          </p:cNvSpPr>
          <p:nvPr/>
        </p:nvSpPr>
        <p:spPr>
          <a:xfrm>
            <a:off x="587204" y="1544715"/>
            <a:ext cx="11347453" cy="2296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3. Community engagement during the </a:t>
            </a:r>
          </a:p>
          <a:p>
            <a:pPr hangingPunct="1"/>
            <a:r>
              <a:rPr lang="en-US" b="1" dirty="0"/>
              <a:t>different emergency phases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Google Shape;1332;g77cecb6c06_0_375"/>
          <p:cNvSpPr txBox="1">
            <a:spLocks noGrp="1"/>
          </p:cNvSpPr>
          <p:nvPr>
            <p:ph type="title"/>
          </p:nvPr>
        </p:nvSpPr>
        <p:spPr>
          <a:xfrm>
            <a:off x="228931" y="-89911"/>
            <a:ext cx="6753612" cy="1103754"/>
          </a:xfrm>
          <a:prstGeom prst="rect">
            <a:avLst/>
          </a:prstGeom>
        </p:spPr>
        <p:txBody>
          <a:bodyPr lIns="45699" tIns="45699" rIns="45699" bIns="45699"/>
          <a:lstStyle>
            <a:lvl1pPr>
              <a:lnSpc>
                <a:spcPct val="80000"/>
              </a:lnSpc>
            </a:lvl1pPr>
          </a:lstStyle>
          <a:p>
            <a:r>
              <a:rPr b="1" dirty="0"/>
              <a:t>Community engagement during the different emergency phases</a:t>
            </a:r>
          </a:p>
        </p:txBody>
      </p:sp>
      <p:grpSp>
        <p:nvGrpSpPr>
          <p:cNvPr id="402" name="Google Shape;1333;g77cecb6c06_0_375"/>
          <p:cNvGrpSpPr/>
          <p:nvPr/>
        </p:nvGrpSpPr>
        <p:grpSpPr>
          <a:xfrm>
            <a:off x="3094057" y="1236373"/>
            <a:ext cx="6753613" cy="1103755"/>
            <a:chOff x="0" y="0"/>
            <a:chExt cx="6753611" cy="1103753"/>
          </a:xfrm>
        </p:grpSpPr>
        <p:sp>
          <p:nvSpPr>
            <p:cNvPr id="400" name="Shape"/>
            <p:cNvSpPr/>
            <p:nvPr/>
          </p:nvSpPr>
          <p:spPr>
            <a:xfrm>
              <a:off x="0" y="0"/>
              <a:ext cx="6753612" cy="1103755"/>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30" y="21600"/>
                    <a:pt x="21220" y="21600"/>
                  </a:cubicBezTo>
                  <a:lnTo>
                    <a:pt x="0" y="21600"/>
                  </a:lnTo>
                  <a:lnTo>
                    <a:pt x="0" y="0"/>
                  </a:lnTo>
                  <a:lnTo>
                    <a:pt x="21220" y="0"/>
                  </a:lnTo>
                  <a:cubicBezTo>
                    <a:pt x="21430"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anchor="ctr">
              <a:noAutofit/>
            </a:bodyPr>
            <a:lstStyle/>
            <a:p>
              <a:pPr>
                <a:lnSpc>
                  <a:spcPct val="90000"/>
                </a:lnSpc>
                <a:spcBef>
                  <a:spcPts val="200"/>
                </a:spcBef>
                <a:defRPr sz="1100">
                  <a:latin typeface="+mj-lt"/>
                  <a:ea typeface="+mj-ea"/>
                  <a:cs typeface="+mj-cs"/>
                  <a:sym typeface="Source Sans Pro Regular"/>
                </a:defRPr>
              </a:pPr>
              <a:endParaRPr/>
            </a:p>
          </p:txBody>
        </p:sp>
        <p:sp>
          <p:nvSpPr>
            <p:cNvPr id="401" name="Preparing…"/>
            <p:cNvSpPr txBox="1"/>
            <p:nvPr/>
          </p:nvSpPr>
          <p:spPr>
            <a:xfrm>
              <a:off x="99775" y="18572"/>
              <a:ext cx="6647487" cy="10666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8800" tIns="48800" rIns="48800" bIns="48800" numCol="1" anchor="ctr">
              <a:spAutoFit/>
            </a:bodyPr>
            <a:lstStyle/>
            <a:p>
              <a:pPr lvl="1">
                <a:lnSpc>
                  <a:spcPct val="90000"/>
                </a:lnSpc>
                <a:defRPr sz="1500">
                  <a:solidFill>
                    <a:srgbClr val="0070C0"/>
                  </a:solidFill>
                  <a:latin typeface="+mj-lt"/>
                  <a:ea typeface="+mj-ea"/>
                  <a:cs typeface="+mj-cs"/>
                  <a:sym typeface="Source Sans Pro Regular"/>
                </a:defRPr>
              </a:pPr>
              <a:r>
                <a:rPr dirty="0"/>
                <a:t>Preparing</a:t>
              </a:r>
              <a:endParaRPr sz="1100" dirty="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rPr dirty="0"/>
                <a:t>Rapid assessment general, prepare your community approach</a:t>
              </a:r>
              <a:endParaRPr sz="1100" dirty="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rPr dirty="0"/>
                <a:t>Identify key people and networks, groups</a:t>
              </a:r>
              <a:endParaRPr sz="1100" dirty="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rPr dirty="0"/>
                <a:t>Ensure knowledge and understanding of communities and key people</a:t>
              </a:r>
            </a:p>
          </p:txBody>
        </p:sp>
      </p:grpSp>
      <p:grpSp>
        <p:nvGrpSpPr>
          <p:cNvPr id="405" name="Google Shape;1334;g77cecb6c06_0_375"/>
          <p:cNvGrpSpPr/>
          <p:nvPr/>
        </p:nvGrpSpPr>
        <p:grpSpPr>
          <a:xfrm>
            <a:off x="2110854" y="1459775"/>
            <a:ext cx="919719" cy="1147259"/>
            <a:chOff x="-1" y="-1"/>
            <a:chExt cx="919718" cy="1147258"/>
          </a:xfrm>
        </p:grpSpPr>
        <p:sp>
          <p:nvSpPr>
            <p:cNvPr id="403" name="Shape"/>
            <p:cNvSpPr/>
            <p:nvPr/>
          </p:nvSpPr>
          <p:spPr>
            <a:xfrm>
              <a:off x="-1" y="-1"/>
              <a:ext cx="919718" cy="114725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351"/>
                  </a:lnTo>
                  <a:lnTo>
                    <a:pt x="10800" y="21600"/>
                  </a:lnTo>
                  <a:lnTo>
                    <a:pt x="0" y="12351"/>
                  </a:lnTo>
                  <a:lnTo>
                    <a:pt x="0" y="0"/>
                  </a:lnTo>
                  <a:lnTo>
                    <a:pt x="10800" y="9249"/>
                  </a:lnTo>
                  <a:lnTo>
                    <a:pt x="21600" y="0"/>
                  </a:lnTo>
                  <a:close/>
                </a:path>
              </a:pathLst>
            </a:custGeom>
            <a:solidFill>
              <a:srgbClr val="FFF6AE"/>
            </a:solidFill>
            <a:ln w="12700" cap="flat">
              <a:solidFill>
                <a:srgbClr val="4372C3"/>
              </a:solidFill>
              <a:prstDash val="solid"/>
              <a:miter lim="800000"/>
            </a:ln>
            <a:effectLst/>
          </p:spPr>
          <p:txBody>
            <a:bodyPr wrap="square" lIns="45719" tIns="45719" rIns="45719" bIns="45719" numCol="1" anchor="ctr">
              <a:noAutofit/>
            </a:bodyPr>
            <a:lstStyle/>
            <a:p>
              <a:pPr algn="ctr">
                <a:lnSpc>
                  <a:spcPct val="90000"/>
                </a:lnSpc>
                <a:defRPr sz="1000">
                  <a:latin typeface="+mj-lt"/>
                  <a:ea typeface="+mj-ea"/>
                  <a:cs typeface="+mj-cs"/>
                  <a:sym typeface="Source Sans Pro Regular"/>
                </a:defRPr>
              </a:pPr>
              <a:endParaRPr/>
            </a:p>
          </p:txBody>
        </p:sp>
        <p:sp>
          <p:nvSpPr>
            <p:cNvPr id="404" name="Preparedness"/>
            <p:cNvSpPr txBox="1"/>
            <p:nvPr/>
          </p:nvSpPr>
          <p:spPr>
            <a:xfrm>
              <a:off x="6349" y="488492"/>
              <a:ext cx="907019" cy="1702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875" tIns="8875" rIns="8875" bIns="8875" numCol="1" anchor="ctr">
              <a:spAutoFit/>
            </a:bodyPr>
            <a:lstStyle>
              <a:lvl1pPr algn="ctr">
                <a:lnSpc>
                  <a:spcPct val="90000"/>
                </a:lnSpc>
                <a:defRPr sz="1000">
                  <a:latin typeface="+mj-lt"/>
                  <a:ea typeface="+mj-ea"/>
                  <a:cs typeface="+mj-cs"/>
                  <a:sym typeface="Source Sans Pro Regular"/>
                </a:defRPr>
              </a:lvl1pPr>
            </a:lstStyle>
            <a:p>
              <a:r>
                <a:rPr sz="1100" dirty="0"/>
                <a:t>Preparedness</a:t>
              </a:r>
            </a:p>
          </p:txBody>
        </p:sp>
      </p:grpSp>
      <p:grpSp>
        <p:nvGrpSpPr>
          <p:cNvPr id="408" name="Google Shape;1335;g77cecb6c06_0_375"/>
          <p:cNvGrpSpPr/>
          <p:nvPr/>
        </p:nvGrpSpPr>
        <p:grpSpPr>
          <a:xfrm>
            <a:off x="3094057" y="2379747"/>
            <a:ext cx="6753613" cy="1283781"/>
            <a:chOff x="0" y="0"/>
            <a:chExt cx="6753611" cy="1283779"/>
          </a:xfrm>
        </p:grpSpPr>
        <p:sp>
          <p:nvSpPr>
            <p:cNvPr id="406" name="Shape"/>
            <p:cNvSpPr/>
            <p:nvPr/>
          </p:nvSpPr>
          <p:spPr>
            <a:xfrm>
              <a:off x="0" y="66318"/>
              <a:ext cx="6753612" cy="1151144"/>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anchor="ctr">
              <a:noAutofit/>
            </a:bodyPr>
            <a:lstStyle/>
            <a:p>
              <a:pPr>
                <a:lnSpc>
                  <a:spcPct val="90000"/>
                </a:lnSpc>
                <a:spcBef>
                  <a:spcPts val="200"/>
                </a:spcBef>
                <a:defRPr sz="1100">
                  <a:latin typeface="+mj-lt"/>
                  <a:ea typeface="+mj-ea"/>
                  <a:cs typeface="+mj-cs"/>
                  <a:sym typeface="Source Sans Pro Regular"/>
                </a:defRPr>
              </a:pPr>
              <a:endParaRPr/>
            </a:p>
          </p:txBody>
        </p:sp>
        <p:sp>
          <p:nvSpPr>
            <p:cNvPr id="407" name="Conducting…"/>
            <p:cNvSpPr txBox="1"/>
            <p:nvPr/>
          </p:nvSpPr>
          <p:spPr>
            <a:xfrm>
              <a:off x="99774" y="0"/>
              <a:ext cx="6647488" cy="128378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8800" tIns="48800" rIns="48800" bIns="48800" numCol="1" anchor="ctr">
              <a:spAutoFit/>
            </a:bodyPr>
            <a:lstStyle/>
            <a:p>
              <a:pPr lvl="1">
                <a:lnSpc>
                  <a:spcPct val="90000"/>
                </a:lnSpc>
                <a:defRPr sz="1500">
                  <a:solidFill>
                    <a:srgbClr val="0070C0"/>
                  </a:solidFill>
                  <a:latin typeface="+mj-lt"/>
                  <a:ea typeface="+mj-ea"/>
                  <a:cs typeface="+mj-cs"/>
                  <a:sym typeface="Source Sans Pro Regular"/>
                </a:defRPr>
              </a:pPr>
              <a:r>
                <a:t>Conducting</a:t>
              </a:r>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Conduct rapid assessment in the affected area</a:t>
              </a:r>
              <a:endParaRPr sz="110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Identify key community members and develop plan in engaging with the community</a:t>
              </a:r>
              <a:endParaRPr>
                <a:latin typeface="Arial"/>
                <a:ea typeface="Arial"/>
                <a:cs typeface="Arial"/>
                <a:sym typeface="Arial"/>
              </a:endParaRPr>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Identify members who can support RRT in community engagement work</a:t>
              </a:r>
            </a:p>
          </p:txBody>
        </p:sp>
      </p:grpSp>
      <p:grpSp>
        <p:nvGrpSpPr>
          <p:cNvPr id="411" name="Google Shape;1336;g77cecb6c06_0_375"/>
          <p:cNvGrpSpPr/>
          <p:nvPr/>
        </p:nvGrpSpPr>
        <p:grpSpPr>
          <a:xfrm>
            <a:off x="2110854" y="2472442"/>
            <a:ext cx="919719" cy="1232351"/>
            <a:chOff x="0" y="-1"/>
            <a:chExt cx="919717" cy="1232350"/>
          </a:xfrm>
        </p:grpSpPr>
        <p:sp>
          <p:nvSpPr>
            <p:cNvPr id="409" name="Shape"/>
            <p:cNvSpPr/>
            <p:nvPr/>
          </p:nvSpPr>
          <p:spPr>
            <a:xfrm>
              <a:off x="0" y="-1"/>
              <a:ext cx="919717" cy="12323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837"/>
                  </a:lnTo>
                  <a:lnTo>
                    <a:pt x="10800" y="21600"/>
                  </a:lnTo>
                  <a:lnTo>
                    <a:pt x="0" y="12837"/>
                  </a:lnTo>
                  <a:lnTo>
                    <a:pt x="0" y="0"/>
                  </a:lnTo>
                  <a:lnTo>
                    <a:pt x="10800" y="8763"/>
                  </a:lnTo>
                  <a:lnTo>
                    <a:pt x="21600" y="0"/>
                  </a:lnTo>
                  <a:close/>
                </a:path>
              </a:pathLst>
            </a:custGeom>
            <a:solidFill>
              <a:srgbClr val="FF8706"/>
            </a:solidFill>
            <a:ln w="12700" cap="flat">
              <a:solidFill>
                <a:srgbClr val="4372C3"/>
              </a:solidFill>
              <a:prstDash val="solid"/>
              <a:miter lim="800000"/>
            </a:ln>
            <a:effectLst/>
          </p:spPr>
          <p:txBody>
            <a:bodyPr wrap="square" lIns="45719" tIns="45719" rIns="45719" bIns="45719" numCol="1" anchor="ctr">
              <a:noAutofit/>
            </a:bodyPr>
            <a:lstStyle/>
            <a:p>
              <a:pPr algn="ctr">
                <a:lnSpc>
                  <a:spcPct val="90000"/>
                </a:lnSpc>
                <a:spcBef>
                  <a:spcPts val="400"/>
                </a:spcBef>
                <a:defRPr sz="1000">
                  <a:latin typeface="+mj-lt"/>
                  <a:ea typeface="+mj-ea"/>
                  <a:cs typeface="+mj-cs"/>
                  <a:sym typeface="Source Sans Pro Regular"/>
                </a:defRPr>
              </a:pPr>
              <a:endParaRPr/>
            </a:p>
          </p:txBody>
        </p:sp>
        <p:sp>
          <p:nvSpPr>
            <p:cNvPr id="410" name="Initial Response"/>
            <p:cNvSpPr txBox="1"/>
            <p:nvPr/>
          </p:nvSpPr>
          <p:spPr>
            <a:xfrm>
              <a:off x="6349" y="359966"/>
              <a:ext cx="907019" cy="5124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875" tIns="8875" rIns="8875" bIns="8875" numCol="1" anchor="ctr">
              <a:spAutoFit/>
            </a:bodyPr>
            <a:lstStyle/>
            <a:p>
              <a:pPr algn="ctr">
                <a:lnSpc>
                  <a:spcPct val="90000"/>
                </a:lnSpc>
                <a:defRPr sz="1000">
                  <a:latin typeface="+mj-lt"/>
                  <a:ea typeface="+mj-ea"/>
                  <a:cs typeface="+mj-cs"/>
                  <a:sym typeface="Source Sans Pro Regular"/>
                </a:defRPr>
              </a:pPr>
              <a:endParaRPr dirty="0"/>
            </a:p>
            <a:p>
              <a:pPr algn="ctr">
                <a:lnSpc>
                  <a:spcPct val="90000"/>
                </a:lnSpc>
                <a:spcBef>
                  <a:spcPts val="400"/>
                </a:spcBef>
                <a:defRPr sz="1000">
                  <a:latin typeface="+mj-lt"/>
                  <a:ea typeface="+mj-ea"/>
                  <a:cs typeface="+mj-cs"/>
                  <a:sym typeface="Source Sans Pro Regular"/>
                </a:defRPr>
              </a:pPr>
              <a:r>
                <a:rPr sz="1100" dirty="0"/>
                <a:t>Initial Response</a:t>
              </a:r>
            </a:p>
          </p:txBody>
        </p:sp>
      </p:grpSp>
      <p:grpSp>
        <p:nvGrpSpPr>
          <p:cNvPr id="414" name="Google Shape;1337;g77cecb6c06_0_375"/>
          <p:cNvGrpSpPr/>
          <p:nvPr/>
        </p:nvGrpSpPr>
        <p:grpSpPr>
          <a:xfrm>
            <a:off x="3094057" y="3642063"/>
            <a:ext cx="6753613" cy="1041211"/>
            <a:chOff x="0" y="0"/>
            <a:chExt cx="6753611" cy="1041209"/>
          </a:xfrm>
        </p:grpSpPr>
        <p:sp>
          <p:nvSpPr>
            <p:cNvPr id="412" name="Shape"/>
            <p:cNvSpPr/>
            <p:nvPr/>
          </p:nvSpPr>
          <p:spPr>
            <a:xfrm>
              <a:off x="0" y="62099"/>
              <a:ext cx="6753612" cy="917012"/>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anchor="ctr">
              <a:noAutofit/>
            </a:bodyPr>
            <a:lstStyle/>
            <a:p>
              <a:pPr>
                <a:lnSpc>
                  <a:spcPct val="90000"/>
                </a:lnSpc>
                <a:spcBef>
                  <a:spcPts val="200"/>
                </a:spcBef>
                <a:defRPr sz="1500">
                  <a:latin typeface="+mj-lt"/>
                  <a:ea typeface="+mj-ea"/>
                  <a:cs typeface="+mj-cs"/>
                  <a:sym typeface="Source Sans Pro Regular"/>
                </a:defRPr>
              </a:pPr>
              <a:endParaRPr/>
            </a:p>
          </p:txBody>
        </p:sp>
        <p:sp>
          <p:nvSpPr>
            <p:cNvPr id="413" name="Responding…"/>
            <p:cNvSpPr txBox="1"/>
            <p:nvPr/>
          </p:nvSpPr>
          <p:spPr>
            <a:xfrm>
              <a:off x="99774" y="-1"/>
              <a:ext cx="6647488" cy="10412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8800" tIns="48800" rIns="48800" bIns="48800" numCol="1" anchor="ctr">
              <a:spAutoFit/>
            </a:bodyPr>
            <a:lstStyle/>
            <a:p>
              <a:pPr lvl="1">
                <a:lnSpc>
                  <a:spcPct val="90000"/>
                </a:lnSpc>
                <a:defRPr sz="1500">
                  <a:solidFill>
                    <a:srgbClr val="0070C0"/>
                  </a:solidFill>
                  <a:latin typeface="+mj-lt"/>
                  <a:ea typeface="+mj-ea"/>
                  <a:cs typeface="+mj-cs"/>
                  <a:sym typeface="Source Sans Pro Regular"/>
                </a:defRPr>
              </a:pPr>
              <a:r>
                <a:t>Responding</a:t>
              </a:r>
              <a:endParaRPr sz="110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Involve community members in response actions (localizing)</a:t>
              </a:r>
              <a:endParaRPr sz="110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Collect feedback, regularly monitor, inform and adjust response actions (both sides)</a:t>
              </a:r>
            </a:p>
          </p:txBody>
        </p:sp>
      </p:grpSp>
      <p:grpSp>
        <p:nvGrpSpPr>
          <p:cNvPr id="417" name="Google Shape;1338;g77cecb6c06_0_375"/>
          <p:cNvGrpSpPr/>
          <p:nvPr/>
        </p:nvGrpSpPr>
        <p:grpSpPr>
          <a:xfrm>
            <a:off x="2110854" y="3587493"/>
            <a:ext cx="919717" cy="1211578"/>
            <a:chOff x="0" y="0"/>
            <a:chExt cx="919715" cy="1211577"/>
          </a:xfrm>
        </p:grpSpPr>
        <p:sp>
          <p:nvSpPr>
            <p:cNvPr id="415" name="Shape"/>
            <p:cNvSpPr/>
            <p:nvPr/>
          </p:nvSpPr>
          <p:spPr>
            <a:xfrm>
              <a:off x="0" y="-1"/>
              <a:ext cx="919717" cy="12115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837"/>
                  </a:lnTo>
                  <a:lnTo>
                    <a:pt x="10800" y="21600"/>
                  </a:lnTo>
                  <a:lnTo>
                    <a:pt x="0" y="12837"/>
                  </a:lnTo>
                  <a:lnTo>
                    <a:pt x="0" y="0"/>
                  </a:lnTo>
                  <a:lnTo>
                    <a:pt x="10800" y="8763"/>
                  </a:lnTo>
                  <a:lnTo>
                    <a:pt x="21600" y="0"/>
                  </a:lnTo>
                  <a:close/>
                </a:path>
              </a:pathLst>
            </a:custGeom>
            <a:solidFill>
              <a:srgbClr val="FF0000"/>
            </a:solidFill>
            <a:ln w="12700" cap="flat">
              <a:solidFill>
                <a:srgbClr val="4372C3"/>
              </a:solidFill>
              <a:prstDash val="solid"/>
              <a:miter lim="800000"/>
            </a:ln>
            <a:effectLst/>
          </p:spPr>
          <p:txBody>
            <a:bodyPr wrap="square" lIns="45719" tIns="45719" rIns="45719" bIns="45719" numCol="1" anchor="ctr">
              <a:noAutofit/>
            </a:bodyPr>
            <a:lstStyle/>
            <a:p>
              <a:pPr algn="ctr">
                <a:lnSpc>
                  <a:spcPct val="90000"/>
                </a:lnSpc>
                <a:spcBef>
                  <a:spcPts val="400"/>
                </a:spcBef>
                <a:defRPr sz="1000">
                  <a:latin typeface="+mj-lt"/>
                  <a:ea typeface="+mj-ea"/>
                  <a:cs typeface="+mj-cs"/>
                  <a:sym typeface="Source Sans Pro Regular"/>
                </a:defRPr>
              </a:pPr>
              <a:endParaRPr/>
            </a:p>
          </p:txBody>
        </p:sp>
        <p:sp>
          <p:nvSpPr>
            <p:cNvPr id="416" name="Crisis and Control"/>
            <p:cNvSpPr txBox="1"/>
            <p:nvPr/>
          </p:nvSpPr>
          <p:spPr>
            <a:xfrm>
              <a:off x="6349" y="340374"/>
              <a:ext cx="907019" cy="53083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875" tIns="8875" rIns="8875" bIns="8875" numCol="1" anchor="ctr">
              <a:spAutoFit/>
            </a:bodyPr>
            <a:lstStyle/>
            <a:p>
              <a:pPr algn="ctr">
                <a:lnSpc>
                  <a:spcPct val="90000"/>
                </a:lnSpc>
                <a:defRPr sz="1000">
                  <a:latin typeface="+mj-lt"/>
                  <a:ea typeface="+mj-ea"/>
                  <a:cs typeface="+mj-cs"/>
                  <a:sym typeface="Source Sans Pro Regular"/>
                </a:defRPr>
              </a:pPr>
              <a:endParaRPr dirty="0"/>
            </a:p>
            <a:p>
              <a:pPr algn="ctr">
                <a:lnSpc>
                  <a:spcPct val="90000"/>
                </a:lnSpc>
                <a:spcBef>
                  <a:spcPts val="400"/>
                </a:spcBef>
                <a:defRPr sz="1000">
                  <a:latin typeface="+mj-lt"/>
                  <a:ea typeface="+mj-ea"/>
                  <a:cs typeface="+mj-cs"/>
                  <a:sym typeface="Source Sans Pro Regular"/>
                </a:defRPr>
              </a:pPr>
              <a:r>
                <a:rPr sz="1100" dirty="0"/>
                <a:t>Crisis and Control </a:t>
              </a:r>
            </a:p>
          </p:txBody>
        </p:sp>
      </p:grpSp>
      <p:grpSp>
        <p:nvGrpSpPr>
          <p:cNvPr id="420" name="Google Shape;1339;g77cecb6c06_0_375"/>
          <p:cNvGrpSpPr/>
          <p:nvPr/>
        </p:nvGrpSpPr>
        <p:grpSpPr>
          <a:xfrm>
            <a:off x="2110484" y="4724236"/>
            <a:ext cx="919720" cy="1023214"/>
            <a:chOff x="-1" y="-1"/>
            <a:chExt cx="919719" cy="1023212"/>
          </a:xfrm>
        </p:grpSpPr>
        <p:sp>
          <p:nvSpPr>
            <p:cNvPr id="418" name="Shape"/>
            <p:cNvSpPr/>
            <p:nvPr/>
          </p:nvSpPr>
          <p:spPr>
            <a:xfrm>
              <a:off x="-1" y="-1"/>
              <a:ext cx="919719" cy="102321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3420"/>
                  </a:lnTo>
                  <a:lnTo>
                    <a:pt x="10800" y="21600"/>
                  </a:lnTo>
                  <a:lnTo>
                    <a:pt x="0" y="13420"/>
                  </a:lnTo>
                  <a:lnTo>
                    <a:pt x="0" y="0"/>
                  </a:lnTo>
                  <a:lnTo>
                    <a:pt x="10800" y="8180"/>
                  </a:lnTo>
                  <a:lnTo>
                    <a:pt x="21600" y="0"/>
                  </a:lnTo>
                  <a:close/>
                </a:path>
              </a:pathLst>
            </a:custGeom>
            <a:solidFill>
              <a:srgbClr val="00B0F0"/>
            </a:solidFill>
            <a:ln w="12700" cap="flat">
              <a:solidFill>
                <a:srgbClr val="4372C3"/>
              </a:solidFill>
              <a:prstDash val="solid"/>
              <a:miter lim="800000"/>
            </a:ln>
            <a:effectLst/>
          </p:spPr>
          <p:txBody>
            <a:bodyPr wrap="square" lIns="45719" tIns="45719" rIns="45719" bIns="45719" numCol="1" anchor="ctr">
              <a:noAutofit/>
            </a:bodyPr>
            <a:lstStyle/>
            <a:p>
              <a:pPr algn="ctr">
                <a:lnSpc>
                  <a:spcPct val="90000"/>
                </a:lnSpc>
                <a:defRPr sz="1000">
                  <a:latin typeface="+mj-lt"/>
                  <a:ea typeface="+mj-ea"/>
                  <a:cs typeface="+mj-cs"/>
                  <a:sym typeface="Source Sans Pro Regular"/>
                </a:defRPr>
              </a:pPr>
              <a:endParaRPr/>
            </a:p>
          </p:txBody>
        </p:sp>
        <p:sp>
          <p:nvSpPr>
            <p:cNvPr id="419" name="Recovery"/>
            <p:cNvSpPr txBox="1"/>
            <p:nvPr/>
          </p:nvSpPr>
          <p:spPr>
            <a:xfrm flipH="1">
              <a:off x="6349" y="426469"/>
              <a:ext cx="907019" cy="1702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875" tIns="8875" rIns="8875" bIns="8875" numCol="1" anchor="ctr">
              <a:spAutoFit/>
            </a:bodyPr>
            <a:lstStyle>
              <a:lvl1pPr algn="ctr">
                <a:lnSpc>
                  <a:spcPct val="90000"/>
                </a:lnSpc>
                <a:defRPr sz="1000">
                  <a:latin typeface="+mj-lt"/>
                  <a:ea typeface="+mj-ea"/>
                  <a:cs typeface="+mj-cs"/>
                  <a:sym typeface="Source Sans Pro Regular"/>
                </a:defRPr>
              </a:lvl1pPr>
            </a:lstStyle>
            <a:p>
              <a:r>
                <a:rPr sz="1100" dirty="0"/>
                <a:t>Recovery</a:t>
              </a:r>
            </a:p>
          </p:txBody>
        </p:sp>
      </p:grpSp>
      <p:grpSp>
        <p:nvGrpSpPr>
          <p:cNvPr id="423" name="Google Shape;1340;g77cecb6c06_0_375"/>
          <p:cNvGrpSpPr/>
          <p:nvPr/>
        </p:nvGrpSpPr>
        <p:grpSpPr>
          <a:xfrm>
            <a:off x="3094057" y="5772544"/>
            <a:ext cx="6753613" cy="956035"/>
            <a:chOff x="0" y="0"/>
            <a:chExt cx="6753611" cy="956033"/>
          </a:xfrm>
        </p:grpSpPr>
        <p:sp>
          <p:nvSpPr>
            <p:cNvPr id="421" name="Shape"/>
            <p:cNvSpPr/>
            <p:nvPr/>
          </p:nvSpPr>
          <p:spPr>
            <a:xfrm>
              <a:off x="0" y="0"/>
              <a:ext cx="6753612" cy="956035"/>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anchor="ctr">
              <a:noAutofit/>
            </a:bodyPr>
            <a:lstStyle/>
            <a:p>
              <a:pPr>
                <a:lnSpc>
                  <a:spcPct val="90000"/>
                </a:lnSpc>
                <a:spcBef>
                  <a:spcPts val="200"/>
                </a:spcBef>
                <a:defRPr sz="1100">
                  <a:latin typeface="+mj-lt"/>
                  <a:ea typeface="+mj-ea"/>
                  <a:cs typeface="+mj-cs"/>
                  <a:sym typeface="Source Sans Pro Regular"/>
                </a:defRPr>
              </a:pPr>
              <a:endParaRPr/>
            </a:p>
          </p:txBody>
        </p:sp>
        <p:sp>
          <p:nvSpPr>
            <p:cNvPr id="422" name="Adapting…"/>
            <p:cNvSpPr txBox="1"/>
            <p:nvPr/>
          </p:nvSpPr>
          <p:spPr>
            <a:xfrm>
              <a:off x="99775" y="65996"/>
              <a:ext cx="6647487" cy="8240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8800" tIns="48800" rIns="48800" bIns="48800" numCol="1" anchor="ctr">
              <a:spAutoFit/>
            </a:bodyPr>
            <a:lstStyle/>
            <a:p>
              <a:pPr lvl="1">
                <a:lnSpc>
                  <a:spcPct val="90000"/>
                </a:lnSpc>
                <a:defRPr sz="1500">
                  <a:solidFill>
                    <a:srgbClr val="0070C0"/>
                  </a:solidFill>
                  <a:latin typeface="+mj-lt"/>
                  <a:ea typeface="+mj-ea"/>
                  <a:cs typeface="+mj-cs"/>
                  <a:sym typeface="Source Sans Pro Regular"/>
                </a:defRPr>
              </a:pPr>
              <a:r>
                <a:rPr dirty="0"/>
                <a:t>Adapting</a:t>
              </a:r>
              <a:endParaRPr sz="1100" dirty="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rPr dirty="0"/>
                <a:t>Conduct after action review (AAR)</a:t>
              </a:r>
              <a:endParaRPr sz="1100" dirty="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rPr dirty="0"/>
                <a:t>Document and integrate lessons learnt   </a:t>
              </a:r>
            </a:p>
          </p:txBody>
        </p:sp>
      </p:grpSp>
      <p:grpSp>
        <p:nvGrpSpPr>
          <p:cNvPr id="426" name="Google Shape;1341;g77cecb6c06_0_375"/>
          <p:cNvGrpSpPr/>
          <p:nvPr/>
        </p:nvGrpSpPr>
        <p:grpSpPr>
          <a:xfrm>
            <a:off x="2110115" y="5725063"/>
            <a:ext cx="920087" cy="1041074"/>
            <a:chOff x="-1" y="-1"/>
            <a:chExt cx="920085" cy="1041073"/>
          </a:xfrm>
        </p:grpSpPr>
        <p:sp>
          <p:nvSpPr>
            <p:cNvPr id="424" name="Shape"/>
            <p:cNvSpPr/>
            <p:nvPr/>
          </p:nvSpPr>
          <p:spPr>
            <a:xfrm>
              <a:off x="-1" y="-1"/>
              <a:ext cx="920085" cy="104107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3420"/>
                  </a:lnTo>
                  <a:lnTo>
                    <a:pt x="10800" y="21600"/>
                  </a:lnTo>
                  <a:lnTo>
                    <a:pt x="0" y="13420"/>
                  </a:lnTo>
                  <a:lnTo>
                    <a:pt x="0" y="0"/>
                  </a:lnTo>
                  <a:lnTo>
                    <a:pt x="10800" y="8180"/>
                  </a:lnTo>
                  <a:lnTo>
                    <a:pt x="21600" y="0"/>
                  </a:lnTo>
                  <a:close/>
                </a:path>
              </a:pathLst>
            </a:custGeom>
            <a:solidFill>
              <a:srgbClr val="00B050"/>
            </a:solidFill>
            <a:ln w="12700" cap="flat">
              <a:solidFill>
                <a:schemeClr val="accent1"/>
              </a:solidFill>
              <a:prstDash val="solid"/>
              <a:miter lim="800000"/>
            </a:ln>
            <a:effectLst/>
          </p:spPr>
          <p:txBody>
            <a:bodyPr wrap="square" lIns="45719" tIns="45719" rIns="45719" bIns="45719" numCol="1" anchor="ctr">
              <a:noAutofit/>
            </a:bodyPr>
            <a:lstStyle/>
            <a:p>
              <a:pPr algn="ctr">
                <a:lnSpc>
                  <a:spcPct val="90000"/>
                </a:lnSpc>
                <a:defRPr sz="1000">
                  <a:latin typeface="+mj-lt"/>
                  <a:ea typeface="+mj-ea"/>
                  <a:cs typeface="+mj-cs"/>
                  <a:sym typeface="Source Sans Pro Regular"/>
                </a:defRPr>
              </a:pPr>
              <a:endParaRPr/>
            </a:p>
          </p:txBody>
        </p:sp>
        <p:sp>
          <p:nvSpPr>
            <p:cNvPr id="425" name="Evaluation"/>
            <p:cNvSpPr txBox="1"/>
            <p:nvPr/>
          </p:nvSpPr>
          <p:spPr>
            <a:xfrm>
              <a:off x="6350" y="435399"/>
              <a:ext cx="907383" cy="17027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8875" tIns="8875" rIns="8875" bIns="8875" numCol="1" anchor="ctr">
              <a:spAutoFit/>
            </a:bodyPr>
            <a:lstStyle>
              <a:lvl1pPr algn="ctr">
                <a:lnSpc>
                  <a:spcPct val="90000"/>
                </a:lnSpc>
                <a:defRPr sz="1000">
                  <a:latin typeface="+mj-lt"/>
                  <a:ea typeface="+mj-ea"/>
                  <a:cs typeface="+mj-cs"/>
                  <a:sym typeface="Source Sans Pro Regular"/>
                </a:defRPr>
              </a:lvl1pPr>
            </a:lstStyle>
            <a:p>
              <a:r>
                <a:rPr sz="1100" dirty="0"/>
                <a:t>Evaluation</a:t>
              </a:r>
            </a:p>
          </p:txBody>
        </p:sp>
      </p:grpSp>
      <p:grpSp>
        <p:nvGrpSpPr>
          <p:cNvPr id="429" name="Google Shape;1342;g77cecb6c06_0_375"/>
          <p:cNvGrpSpPr/>
          <p:nvPr/>
        </p:nvGrpSpPr>
        <p:grpSpPr>
          <a:xfrm>
            <a:off x="3094057" y="4748787"/>
            <a:ext cx="6753613" cy="917013"/>
            <a:chOff x="0" y="0"/>
            <a:chExt cx="6753611" cy="917011"/>
          </a:xfrm>
        </p:grpSpPr>
        <p:sp>
          <p:nvSpPr>
            <p:cNvPr id="427" name="Shape"/>
            <p:cNvSpPr/>
            <p:nvPr/>
          </p:nvSpPr>
          <p:spPr>
            <a:xfrm>
              <a:off x="0" y="0"/>
              <a:ext cx="6753612" cy="917013"/>
            </a:xfrm>
            <a:custGeom>
              <a:avLst/>
              <a:gdLst/>
              <a:ahLst/>
              <a:cxnLst>
                <a:cxn ang="0">
                  <a:pos x="wd2" y="hd2"/>
                </a:cxn>
                <a:cxn ang="5400000">
                  <a:pos x="wd2" y="hd2"/>
                </a:cxn>
                <a:cxn ang="10800000">
                  <a:pos x="wd2" y="hd2"/>
                </a:cxn>
                <a:cxn ang="16200000">
                  <a:pos x="wd2" y="hd2"/>
                </a:cxn>
              </a:cxnLst>
              <a:rect l="0" t="0" r="r" b="b"/>
              <a:pathLst>
                <a:path w="21600" h="21600" extrusionOk="0">
                  <a:moveTo>
                    <a:pt x="21600" y="3600"/>
                  </a:moveTo>
                  <a:lnTo>
                    <a:pt x="21600" y="18000"/>
                  </a:lnTo>
                  <a:cubicBezTo>
                    <a:pt x="21600" y="19988"/>
                    <a:pt x="21447" y="21600"/>
                    <a:pt x="21259" y="21600"/>
                  </a:cubicBezTo>
                  <a:lnTo>
                    <a:pt x="0" y="21600"/>
                  </a:lnTo>
                  <a:lnTo>
                    <a:pt x="0" y="0"/>
                  </a:lnTo>
                  <a:lnTo>
                    <a:pt x="21259" y="0"/>
                  </a:lnTo>
                  <a:cubicBezTo>
                    <a:pt x="21447" y="0"/>
                    <a:pt x="21600" y="1612"/>
                    <a:pt x="21600" y="3600"/>
                  </a:cubicBezTo>
                  <a:close/>
                </a:path>
              </a:pathLst>
            </a:custGeom>
            <a:solidFill>
              <a:srgbClr val="FFFFFF">
                <a:alpha val="89800"/>
              </a:srgbClr>
            </a:solidFill>
            <a:ln w="12700" cap="flat">
              <a:solidFill>
                <a:srgbClr val="4372C3"/>
              </a:solidFill>
              <a:prstDash val="solid"/>
              <a:miter lim="800000"/>
            </a:ln>
            <a:effectLst/>
          </p:spPr>
          <p:txBody>
            <a:bodyPr wrap="square" lIns="45719" tIns="45719" rIns="45719" bIns="45719" numCol="1" anchor="ctr">
              <a:noAutofit/>
            </a:bodyPr>
            <a:lstStyle/>
            <a:p>
              <a:pPr>
                <a:lnSpc>
                  <a:spcPct val="90000"/>
                </a:lnSpc>
                <a:spcBef>
                  <a:spcPts val="200"/>
                </a:spcBef>
                <a:defRPr sz="1100">
                  <a:latin typeface="+mj-lt"/>
                  <a:ea typeface="+mj-ea"/>
                  <a:cs typeface="+mj-cs"/>
                  <a:sym typeface="Source Sans Pro Regular"/>
                </a:defRPr>
              </a:pPr>
              <a:endParaRPr/>
            </a:p>
          </p:txBody>
        </p:sp>
        <p:sp>
          <p:nvSpPr>
            <p:cNvPr id="428" name="Informing…"/>
            <p:cNvSpPr txBox="1"/>
            <p:nvPr/>
          </p:nvSpPr>
          <p:spPr>
            <a:xfrm>
              <a:off x="99775" y="46486"/>
              <a:ext cx="6647487" cy="8240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8800" tIns="48800" rIns="48800" bIns="48800" numCol="1" anchor="ctr">
              <a:spAutoFit/>
            </a:bodyPr>
            <a:lstStyle/>
            <a:p>
              <a:pPr lvl="1">
                <a:lnSpc>
                  <a:spcPct val="90000"/>
                </a:lnSpc>
                <a:defRPr sz="1500">
                  <a:solidFill>
                    <a:srgbClr val="0070C0"/>
                  </a:solidFill>
                  <a:latin typeface="+mj-lt"/>
                  <a:ea typeface="+mj-ea"/>
                  <a:cs typeface="+mj-cs"/>
                  <a:sym typeface="Source Sans Pro Regular"/>
                </a:defRPr>
              </a:pPr>
              <a:r>
                <a:t>Informing</a:t>
              </a:r>
              <a:endParaRPr sz="110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Collaborate with community to provide health education </a:t>
              </a:r>
              <a:endParaRPr sz="1100"/>
            </a:p>
            <a:p>
              <a:pPr marL="228600" lvl="1" indent="-209550">
                <a:lnSpc>
                  <a:spcPct val="90000"/>
                </a:lnSpc>
                <a:spcBef>
                  <a:spcPts val="200"/>
                </a:spcBef>
                <a:buClr>
                  <a:srgbClr val="000000"/>
                </a:buClr>
                <a:buSzPts val="1500"/>
                <a:buFont typeface="Calibri"/>
                <a:buChar char="•"/>
                <a:defRPr sz="1500">
                  <a:latin typeface="+mj-lt"/>
                  <a:ea typeface="+mj-ea"/>
                  <a:cs typeface="+mj-cs"/>
                  <a:sym typeface="Source Sans Pro Regular"/>
                </a:defRPr>
              </a:pPr>
              <a:r>
                <a:t>Work on recovery and longer term community engagement strategy</a:t>
              </a:r>
            </a:p>
          </p:txBody>
        </p:sp>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Google Shape;1349;g8542d053ce_16_0"/>
          <p:cNvSpPr txBox="1">
            <a:spLocks noGrp="1"/>
          </p:cNvSpPr>
          <p:nvPr>
            <p:ph type="body" idx="1"/>
          </p:nvPr>
        </p:nvSpPr>
        <p:spPr>
          <a:xfrm>
            <a:off x="4273551" y="1653415"/>
            <a:ext cx="7529515" cy="3551171"/>
          </a:xfrm>
          <a:prstGeom prst="rect">
            <a:avLst/>
          </a:prstGeom>
        </p:spPr>
        <p:txBody>
          <a:bodyPr lIns="45699" tIns="45699" rIns="45699" bIns="45699" anchor="t"/>
          <a:lstStyle/>
          <a:p>
            <a:r>
              <a:rPr dirty="0"/>
              <a:t>Social response – how people response to a given situation. </a:t>
            </a:r>
          </a:p>
          <a:p>
            <a:endParaRPr dirty="0"/>
          </a:p>
          <a:p>
            <a:r>
              <a:rPr dirty="0"/>
              <a:t>During an emergency, a community may:</a:t>
            </a:r>
          </a:p>
          <a:p>
            <a:endParaRPr dirty="0"/>
          </a:p>
          <a:p>
            <a:pPr marL="240631" indent="-240631">
              <a:buClr>
                <a:schemeClr val="accent3"/>
              </a:buClr>
              <a:buSzPct val="100000"/>
              <a:buChar char="•"/>
            </a:pPr>
            <a:r>
              <a:rPr dirty="0"/>
              <a:t>Welcome help and helpers</a:t>
            </a:r>
          </a:p>
          <a:p>
            <a:pPr marL="240631" indent="-240631">
              <a:buClr>
                <a:schemeClr val="accent3"/>
              </a:buClr>
              <a:buSzPct val="100000"/>
              <a:buChar char="•"/>
            </a:pPr>
            <a:r>
              <a:rPr dirty="0"/>
              <a:t>Be reluctant to accept help</a:t>
            </a:r>
          </a:p>
          <a:p>
            <a:pPr marL="240631" indent="-240631">
              <a:buClr>
                <a:schemeClr val="accent3"/>
              </a:buClr>
              <a:buSzPct val="100000"/>
              <a:buChar char="•"/>
            </a:pPr>
            <a:r>
              <a:rPr dirty="0"/>
              <a:t>Refuse help</a:t>
            </a:r>
          </a:p>
          <a:p>
            <a:pPr marL="240631" indent="-240631">
              <a:buClr>
                <a:schemeClr val="accent3"/>
              </a:buClr>
              <a:buSzPct val="100000"/>
              <a:buChar char="•"/>
            </a:pPr>
            <a:r>
              <a:rPr dirty="0"/>
              <a:t>Block or oppose response efforts</a:t>
            </a:r>
          </a:p>
        </p:txBody>
      </p:sp>
      <p:sp>
        <p:nvSpPr>
          <p:cNvPr id="2" name="Google Shape;307;p8">
            <a:extLst>
              <a:ext uri="{FF2B5EF4-FFF2-40B4-BE49-F238E27FC236}">
                <a16:creationId xmlns:a16="http://schemas.microsoft.com/office/drawing/2014/main" id="{73F573DA-575B-B2E3-9AE8-552DC7388C2B}"/>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Social </a:t>
            </a:r>
          </a:p>
          <a:p>
            <a:pPr hangingPunct="1"/>
            <a:r>
              <a:rPr lang="hu-HU" b="1" dirty="0"/>
              <a:t>responses during emergencies</a:t>
            </a:r>
          </a:p>
        </p:txBody>
      </p:sp>
      <p:sp>
        <p:nvSpPr>
          <p:cNvPr id="5" name="Rounded Rectangle 3">
            <a:extLst>
              <a:ext uri="{FF2B5EF4-FFF2-40B4-BE49-F238E27FC236}">
                <a16:creationId xmlns:a16="http://schemas.microsoft.com/office/drawing/2014/main" id="{46A53A23-03CC-BAB6-D2D7-A13FAA32FD46}"/>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Google Shape;1349;g8542d053ce_16_0"/>
          <p:cNvSpPr txBox="1">
            <a:spLocks noGrp="1"/>
          </p:cNvSpPr>
          <p:nvPr>
            <p:ph type="body" idx="4294967295"/>
          </p:nvPr>
        </p:nvSpPr>
        <p:spPr>
          <a:xfrm>
            <a:off x="4273551" y="1710507"/>
            <a:ext cx="7529515" cy="3436986"/>
          </a:xfrm>
          <a:prstGeom prst="rect">
            <a:avLst/>
          </a:prstGeom>
        </p:spPr>
        <p:txBody>
          <a:bodyPr lIns="45699" tIns="45699" rIns="45699" bIns="45699" anchor="t"/>
          <a:lstStyle/>
          <a:p>
            <a:r>
              <a:rPr b="1" dirty="0">
                <a:solidFill>
                  <a:schemeClr val="tx1"/>
                </a:solidFill>
                <a:latin typeface="Source Sans Pro Bold"/>
              </a:rPr>
              <a:t>Social responses are driven by people's perceptions and understanding of the emergency. </a:t>
            </a:r>
            <a:endParaRPr lang="hu-HU" b="1" dirty="0">
              <a:solidFill>
                <a:schemeClr val="tx1"/>
              </a:solidFill>
              <a:latin typeface="Source Sans Pro Bold"/>
            </a:endParaRPr>
          </a:p>
          <a:p>
            <a:r>
              <a:rPr b="1" dirty="0">
                <a:solidFill>
                  <a:schemeClr val="tx1"/>
                </a:solidFill>
                <a:latin typeface="Source Sans Pro Bold"/>
              </a:rPr>
              <a:t>They may be influenced by:</a:t>
            </a:r>
            <a:endParaRPr b="1" dirty="0">
              <a:solidFill>
                <a:schemeClr val="tx1"/>
              </a:solidFill>
              <a:latin typeface="Source Sans Pro Bold"/>
              <a:ea typeface="Source Sans Pro Bold"/>
              <a:cs typeface="Source Sans Pro Bold"/>
              <a:sym typeface="Source Sans Pro Bold"/>
            </a:endParaRPr>
          </a:p>
          <a:p>
            <a:endParaRPr dirty="0">
              <a:latin typeface="Source Sans Pro Bold"/>
              <a:ea typeface="Source Sans Pro Bold"/>
              <a:cs typeface="Source Sans Pro Bold"/>
              <a:sym typeface="Source Sans Pro Bold"/>
            </a:endParaRPr>
          </a:p>
          <a:p>
            <a:pPr marL="240631" indent="-240631">
              <a:buClr>
                <a:srgbClr val="65A000"/>
              </a:buClr>
              <a:buSzPct val="100000"/>
              <a:buChar char="•"/>
            </a:pPr>
            <a:r>
              <a:rPr dirty="0"/>
              <a:t>Rumors and stories</a:t>
            </a:r>
          </a:p>
          <a:p>
            <a:pPr marL="240631" indent="-240631">
              <a:buClr>
                <a:srgbClr val="65A000"/>
              </a:buClr>
              <a:buSzPct val="100000"/>
              <a:buChar char="•"/>
            </a:pPr>
            <a:r>
              <a:rPr dirty="0"/>
              <a:t>Memories of previous epidemics or response efforts</a:t>
            </a:r>
          </a:p>
          <a:p>
            <a:pPr marL="240631" indent="-240631">
              <a:buClr>
                <a:srgbClr val="65A000"/>
              </a:buClr>
              <a:buSzPct val="100000"/>
              <a:buChar char="•"/>
            </a:pPr>
            <a:r>
              <a:rPr dirty="0"/>
              <a:t>Interpretations</a:t>
            </a:r>
          </a:p>
          <a:p>
            <a:pPr marL="240631" indent="-240631">
              <a:buClr>
                <a:srgbClr val="65A000"/>
              </a:buClr>
              <a:buSzPct val="100000"/>
              <a:buChar char="•"/>
            </a:pPr>
            <a:r>
              <a:rPr dirty="0"/>
              <a:t>Trust – or lack of it – in authorities</a:t>
            </a:r>
          </a:p>
          <a:p>
            <a:pPr marL="240631" indent="-240631">
              <a:buClr>
                <a:srgbClr val="65A000"/>
              </a:buClr>
              <a:buSzPct val="100000"/>
              <a:buChar char="•"/>
            </a:pPr>
            <a:r>
              <a:rPr dirty="0"/>
              <a:t>Media and social media communications</a:t>
            </a:r>
          </a:p>
        </p:txBody>
      </p:sp>
      <p:sp>
        <p:nvSpPr>
          <p:cNvPr id="2" name="Google Shape;307;p8">
            <a:extLst>
              <a:ext uri="{FF2B5EF4-FFF2-40B4-BE49-F238E27FC236}">
                <a16:creationId xmlns:a16="http://schemas.microsoft.com/office/drawing/2014/main" id="{B67F197E-A33D-7974-7252-742F45C715E2}"/>
              </a:ext>
            </a:extLst>
          </p:cNvPr>
          <p:cNvSpPr txBox="1">
            <a:spLocks/>
          </p:cNvSpPr>
          <p:nvPr/>
        </p:nvSpPr>
        <p:spPr>
          <a:xfrm>
            <a:off x="388934" y="1039890"/>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influencing community perceptions?</a:t>
            </a:r>
            <a:endParaRPr lang="hu-HU" b="1" dirty="0"/>
          </a:p>
        </p:txBody>
      </p:sp>
      <p:sp>
        <p:nvSpPr>
          <p:cNvPr id="3" name="Rounded Rectangle 3">
            <a:extLst>
              <a:ext uri="{FF2B5EF4-FFF2-40B4-BE49-F238E27FC236}">
                <a16:creationId xmlns:a16="http://schemas.microsoft.com/office/drawing/2014/main" id="{FC611A82-E0BB-504C-BF88-4F1AD980A998}"/>
              </a:ext>
            </a:extLst>
          </p:cNvPr>
          <p:cNvSpPr/>
          <p:nvPr/>
        </p:nvSpPr>
        <p:spPr>
          <a:xfrm flipV="1">
            <a:off x="388936" y="1989608"/>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Google Shape;308;p8"/>
          <p:cNvSpPr txBox="1">
            <a:spLocks noGrp="1"/>
          </p:cNvSpPr>
          <p:nvPr>
            <p:ph type="body" idx="1"/>
          </p:nvPr>
        </p:nvSpPr>
        <p:spPr>
          <a:xfrm>
            <a:off x="4273551" y="1450427"/>
            <a:ext cx="7529515" cy="4939265"/>
          </a:xfrm>
          <a:prstGeom prst="rect">
            <a:avLst/>
          </a:prstGeom>
        </p:spPr>
        <p:txBody>
          <a:bodyPr lIns="0" tIns="0" rIns="0" bIns="0" anchor="t"/>
          <a:lstStyle/>
          <a:p>
            <a:r>
              <a:rPr dirty="0"/>
              <a:t>This learning resource is part of the Rapid Response Team </a:t>
            </a:r>
            <a:r>
              <a:t>Advanced Training </a:t>
            </a:r>
            <a:r>
              <a:rPr lang="en-GB"/>
              <a:t>Package </a:t>
            </a:r>
            <a:r>
              <a:rPr dirty="0"/>
              <a:t>(RRT ATP) especially 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D8B19D89-153F-626B-10BC-9CFDC9AE511E}"/>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
        <p:nvSpPr>
          <p:cNvPr id="5" name="Rounded Rectangle 3">
            <a:extLst>
              <a:ext uri="{FF2B5EF4-FFF2-40B4-BE49-F238E27FC236}">
                <a16:creationId xmlns:a16="http://schemas.microsoft.com/office/drawing/2014/main" id="{6E2C0A6C-0ED5-D1D2-0586-CF428F60C8C4}"/>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Google Shape;1349;g8542d053ce_16_0"/>
          <p:cNvSpPr txBox="1">
            <a:spLocks noGrp="1"/>
          </p:cNvSpPr>
          <p:nvPr>
            <p:ph type="body" idx="1"/>
          </p:nvPr>
        </p:nvSpPr>
        <p:spPr>
          <a:xfrm>
            <a:off x="4273551" y="1592292"/>
            <a:ext cx="7529515" cy="3673417"/>
          </a:xfrm>
          <a:prstGeom prst="rect">
            <a:avLst/>
          </a:prstGeom>
        </p:spPr>
        <p:txBody>
          <a:bodyPr lIns="45699" tIns="45699" rIns="45699" bIns="45699" anchor="t"/>
          <a:lstStyle/>
          <a:p>
            <a:r>
              <a:rPr dirty="0"/>
              <a:t>Social and behavioral responses are driven by people's perceptions and understanding of the emergency.</a:t>
            </a:r>
            <a:endParaRPr dirty="0">
              <a:latin typeface="Source Sans Pro Bold"/>
              <a:ea typeface="Source Sans Pro Bold"/>
              <a:cs typeface="Source Sans Pro Bold"/>
              <a:sym typeface="Source Sans Pro Bold"/>
            </a:endParaRPr>
          </a:p>
          <a:p>
            <a:endParaRPr dirty="0">
              <a:latin typeface="Source Sans Pro Bold"/>
              <a:ea typeface="Source Sans Pro Bold"/>
              <a:cs typeface="Source Sans Pro Bold"/>
              <a:sym typeface="Source Sans Pro Bold"/>
            </a:endParaRPr>
          </a:p>
          <a:p>
            <a:r>
              <a:rPr dirty="0"/>
              <a:t>Perceptions and emergencies drive their behaviors:</a:t>
            </a:r>
          </a:p>
          <a:p>
            <a:pPr marL="240631" indent="-240631">
              <a:buClr>
                <a:schemeClr val="accent3"/>
              </a:buClr>
              <a:buSzPct val="100000"/>
              <a:buChar char="•"/>
            </a:pPr>
            <a:r>
              <a:rPr dirty="0"/>
              <a:t>Feelings come first</a:t>
            </a:r>
          </a:p>
          <a:p>
            <a:pPr marL="240631" indent="-240631">
              <a:buClr>
                <a:schemeClr val="accent3"/>
              </a:buClr>
              <a:buSzPct val="100000"/>
              <a:buChar char="•"/>
            </a:pPr>
            <a:r>
              <a:rPr dirty="0"/>
              <a:t>Followed by thoughts</a:t>
            </a:r>
          </a:p>
          <a:p>
            <a:pPr marL="240631" indent="-240631">
              <a:buClr>
                <a:schemeClr val="accent3"/>
              </a:buClr>
              <a:buSzPct val="100000"/>
              <a:buChar char="•"/>
            </a:pPr>
            <a:r>
              <a:rPr dirty="0"/>
              <a:t>And thinking is often used to justify actions</a:t>
            </a:r>
          </a:p>
          <a:p>
            <a:endParaRPr dirty="0"/>
          </a:p>
          <a:p>
            <a:r>
              <a:rPr dirty="0"/>
              <a:t>In engaging communities, RRTs must deal with emotions first. Acknowledge them and recognize their influence.</a:t>
            </a:r>
          </a:p>
        </p:txBody>
      </p:sp>
      <p:sp>
        <p:nvSpPr>
          <p:cNvPr id="2" name="Google Shape;307;p8">
            <a:extLst>
              <a:ext uri="{FF2B5EF4-FFF2-40B4-BE49-F238E27FC236}">
                <a16:creationId xmlns:a16="http://schemas.microsoft.com/office/drawing/2014/main" id="{45D775D9-2DFD-1602-2A6A-05A3034CE6A3}"/>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Social and behavioral responses</a:t>
            </a:r>
          </a:p>
        </p:txBody>
      </p:sp>
      <p:sp>
        <p:nvSpPr>
          <p:cNvPr id="5" name="Rounded Rectangle 3">
            <a:extLst>
              <a:ext uri="{FF2B5EF4-FFF2-40B4-BE49-F238E27FC236}">
                <a16:creationId xmlns:a16="http://schemas.microsoft.com/office/drawing/2014/main" id="{9C4F8E2C-E89A-3609-E130-B6251F1F6E6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 name="Google Shape;1349;g8542d053ce_16_0"/>
          <p:cNvSpPr txBox="1">
            <a:spLocks noGrp="1"/>
          </p:cNvSpPr>
          <p:nvPr>
            <p:ph type="body" idx="1"/>
          </p:nvPr>
        </p:nvSpPr>
        <p:spPr>
          <a:xfrm>
            <a:off x="4273551" y="1409279"/>
            <a:ext cx="7529515" cy="4039443"/>
          </a:xfrm>
          <a:prstGeom prst="rect">
            <a:avLst/>
          </a:prstGeom>
        </p:spPr>
        <p:txBody>
          <a:bodyPr lIns="45699" tIns="45699" rIns="45699" bIns="45699" anchor="t"/>
          <a:lstStyle/>
          <a:p>
            <a:r>
              <a:rPr dirty="0"/>
              <a:t>In an emergency context, data collection is about asking the right questions at the right time and using that information to build impactful responses. </a:t>
            </a:r>
          </a:p>
          <a:p>
            <a:endParaRPr dirty="0"/>
          </a:p>
          <a:p>
            <a:r>
              <a:rPr dirty="0"/>
              <a:t>Questions to ask yourself:</a:t>
            </a:r>
          </a:p>
          <a:p>
            <a:pPr marL="254000" indent="-254000">
              <a:buClr>
                <a:schemeClr val="accent3"/>
              </a:buClr>
              <a:buSzPct val="100000"/>
              <a:buChar char="•"/>
            </a:pPr>
            <a:r>
              <a:rPr dirty="0"/>
              <a:t>Who needs to know what and how will they use this information?</a:t>
            </a:r>
          </a:p>
          <a:p>
            <a:pPr marL="254000" indent="-254000">
              <a:buClr>
                <a:schemeClr val="accent3"/>
              </a:buClr>
              <a:buSzPct val="100000"/>
              <a:buChar char="•"/>
            </a:pPr>
            <a:r>
              <a:rPr dirty="0"/>
              <a:t>What is the best way to get answers to the questions in a quality and timely way?</a:t>
            </a:r>
          </a:p>
          <a:p>
            <a:pPr marL="254000" indent="-254000">
              <a:buClr>
                <a:schemeClr val="accent3"/>
              </a:buClr>
              <a:buSzPct val="100000"/>
              <a:buChar char="•"/>
            </a:pPr>
            <a:r>
              <a:rPr dirty="0"/>
              <a:t>What is needed in terms of people and other resources to get the work done?</a:t>
            </a:r>
          </a:p>
        </p:txBody>
      </p:sp>
      <p:sp>
        <p:nvSpPr>
          <p:cNvPr id="2" name="Google Shape;307;p8">
            <a:extLst>
              <a:ext uri="{FF2B5EF4-FFF2-40B4-BE49-F238E27FC236}">
                <a16:creationId xmlns:a16="http://schemas.microsoft.com/office/drawing/2014/main" id="{63190E04-BF6D-4907-76BA-2573010A586F}"/>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Collecting data in communities</a:t>
            </a:r>
          </a:p>
        </p:txBody>
      </p:sp>
      <p:sp>
        <p:nvSpPr>
          <p:cNvPr id="5" name="Rounded Rectangle 3">
            <a:extLst>
              <a:ext uri="{FF2B5EF4-FFF2-40B4-BE49-F238E27FC236}">
                <a16:creationId xmlns:a16="http://schemas.microsoft.com/office/drawing/2014/main" id="{8645FD2E-A45C-7463-EB77-D1B7A8CAD276}"/>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Google Shape;1349;g8542d053ce_16_0"/>
          <p:cNvSpPr txBox="1">
            <a:spLocks noGrp="1"/>
          </p:cNvSpPr>
          <p:nvPr>
            <p:ph type="body" idx="1"/>
          </p:nvPr>
        </p:nvSpPr>
        <p:spPr>
          <a:xfrm>
            <a:off x="4273551" y="1184531"/>
            <a:ext cx="7529515" cy="4488938"/>
          </a:xfrm>
          <a:prstGeom prst="rect">
            <a:avLst/>
          </a:prstGeom>
        </p:spPr>
        <p:txBody>
          <a:bodyPr lIns="45699" tIns="45699" rIns="45699" bIns="45699" anchor="t"/>
          <a:lstStyle/>
          <a:p>
            <a:r>
              <a:rPr dirty="0"/>
              <a:t>There is skill involved in encouraging candid discussions with people and communities. </a:t>
            </a:r>
          </a:p>
          <a:p>
            <a:endParaRPr dirty="0"/>
          </a:p>
          <a:p>
            <a:r>
              <a:rPr dirty="0"/>
              <a:t>It involves:</a:t>
            </a:r>
          </a:p>
          <a:p>
            <a:pPr marL="254000" indent="-254000">
              <a:buClr>
                <a:schemeClr val="accent3"/>
              </a:buClr>
              <a:buSzPct val="100000"/>
              <a:buChar char="•"/>
            </a:pPr>
            <a:r>
              <a:rPr dirty="0"/>
              <a:t>Finding and approaching people to invite them to</a:t>
            </a:r>
            <a:r>
              <a:rPr lang="hu-HU" dirty="0"/>
              <a:t> </a:t>
            </a:r>
            <a:r>
              <a:rPr dirty="0"/>
              <a:t>participate in an interview or focus group discussion.</a:t>
            </a:r>
          </a:p>
          <a:p>
            <a:pPr marL="254000" indent="-254000">
              <a:buClr>
                <a:schemeClr val="accent3"/>
              </a:buClr>
              <a:buSzPct val="100000"/>
              <a:buChar char="•"/>
            </a:pPr>
            <a:r>
              <a:rPr dirty="0"/>
              <a:t>Building rapport with people so they feel comfortable</a:t>
            </a:r>
            <a:r>
              <a:rPr lang="hu-HU" dirty="0"/>
              <a:t> </a:t>
            </a:r>
            <a:r>
              <a:rPr dirty="0"/>
              <a:t>giving honest answers.</a:t>
            </a:r>
          </a:p>
          <a:p>
            <a:pPr marL="342900" indent="-342900"/>
            <a:endParaRPr dirty="0"/>
          </a:p>
          <a:p>
            <a:r>
              <a:rPr dirty="0"/>
              <a:t>Rapport can be established through active listening, facilitating two-way communication, and asking questions.</a:t>
            </a:r>
          </a:p>
        </p:txBody>
      </p:sp>
      <p:sp>
        <p:nvSpPr>
          <p:cNvPr id="2" name="Google Shape;307;p8">
            <a:extLst>
              <a:ext uri="{FF2B5EF4-FFF2-40B4-BE49-F238E27FC236}">
                <a16:creationId xmlns:a16="http://schemas.microsoft.com/office/drawing/2014/main" id="{60742CB7-4A33-99BD-1953-24D48E15720A}"/>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Qualitative data collection in communities</a:t>
            </a:r>
          </a:p>
        </p:txBody>
      </p:sp>
      <p:sp>
        <p:nvSpPr>
          <p:cNvPr id="5" name="Rounded Rectangle 3">
            <a:extLst>
              <a:ext uri="{FF2B5EF4-FFF2-40B4-BE49-F238E27FC236}">
                <a16:creationId xmlns:a16="http://schemas.microsoft.com/office/drawing/2014/main" id="{5EA670FB-84BF-6F11-0790-84CD683F420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Google Shape;1349;g8542d053ce_16_0"/>
          <p:cNvSpPr txBox="1">
            <a:spLocks noGrp="1"/>
          </p:cNvSpPr>
          <p:nvPr>
            <p:ph type="body" idx="1"/>
          </p:nvPr>
        </p:nvSpPr>
        <p:spPr>
          <a:xfrm>
            <a:off x="4273551" y="1423136"/>
            <a:ext cx="7529515" cy="4966555"/>
          </a:xfrm>
          <a:prstGeom prst="rect">
            <a:avLst/>
          </a:prstGeom>
        </p:spPr>
        <p:txBody>
          <a:bodyPr lIns="45699" tIns="45699" rIns="45699" bIns="45699" anchor="t"/>
          <a:lstStyle/>
          <a:p>
            <a:pPr marL="254000" indent="-254000">
              <a:buClr>
                <a:schemeClr val="accent3"/>
              </a:buClr>
              <a:buSzPct val="100000"/>
              <a:buChar char="•"/>
            </a:pPr>
            <a:r>
              <a:rPr dirty="0"/>
              <a:t>Quantitative research usually focuses on questions like</a:t>
            </a:r>
          </a:p>
          <a:p>
            <a:pPr marL="342900" indent="-342900">
              <a:buClr>
                <a:schemeClr val="accent3"/>
              </a:buClr>
            </a:pPr>
            <a:r>
              <a:rPr dirty="0"/>
              <a:t>“How much?" Or "How many?"  </a:t>
            </a:r>
          </a:p>
          <a:p>
            <a:pPr marL="254000" indent="-254000">
              <a:buClr>
                <a:schemeClr val="accent3"/>
              </a:buClr>
              <a:buSzPct val="100000"/>
              <a:buChar char="•"/>
            </a:pPr>
            <a:endParaRPr dirty="0"/>
          </a:p>
          <a:p>
            <a:pPr marL="254000" indent="-254000">
              <a:buClr>
                <a:schemeClr val="accent3"/>
              </a:buClr>
              <a:buSzPct val="100000"/>
              <a:buChar char="•"/>
            </a:pPr>
            <a:r>
              <a:rPr dirty="0"/>
              <a:t>Quantitative research can help RRTs find out how many</a:t>
            </a:r>
          </a:p>
          <a:p>
            <a:pPr marL="342900" indent="-342900">
              <a:buClr>
                <a:schemeClr val="accent3"/>
              </a:buClr>
            </a:pPr>
            <a:r>
              <a:rPr dirty="0"/>
              <a:t>people may know, think, feel or do a particular behavior.</a:t>
            </a:r>
          </a:p>
          <a:p>
            <a:pPr marL="254000" indent="-254000">
              <a:buClr>
                <a:schemeClr val="accent3"/>
              </a:buClr>
              <a:buSzPct val="100000"/>
              <a:buChar char="•"/>
            </a:pPr>
            <a:endParaRPr dirty="0"/>
          </a:p>
          <a:p>
            <a:pPr marL="254000" indent="-254000">
              <a:buClr>
                <a:schemeClr val="accent3"/>
              </a:buClr>
              <a:buSzPct val="100000"/>
              <a:buChar char="•"/>
            </a:pPr>
            <a:r>
              <a:rPr dirty="0"/>
              <a:t>Quantitative = the numbers of those who know or feel a</a:t>
            </a:r>
          </a:p>
          <a:p>
            <a:pPr marL="342900" indent="-342900">
              <a:buClr>
                <a:schemeClr val="accent3"/>
              </a:buClr>
            </a:pPr>
            <a:r>
              <a:rPr dirty="0"/>
              <a:t>particular way</a:t>
            </a:r>
          </a:p>
          <a:p>
            <a:pPr marL="254000" indent="-254000">
              <a:buClr>
                <a:schemeClr val="accent3"/>
              </a:buClr>
              <a:buSzPct val="100000"/>
              <a:buChar char="•"/>
            </a:pPr>
            <a:endParaRPr dirty="0"/>
          </a:p>
          <a:p>
            <a:pPr marL="254000" indent="-254000">
              <a:buClr>
                <a:schemeClr val="accent3"/>
              </a:buClr>
              <a:buSzPct val="100000"/>
              <a:buChar char="•"/>
            </a:pPr>
            <a:r>
              <a:rPr dirty="0"/>
              <a:t>Qualitative = the qualities and nature of their feelings or</a:t>
            </a:r>
          </a:p>
          <a:p>
            <a:pPr marL="342900" indent="-342900">
              <a:buClr>
                <a:schemeClr val="accent3"/>
              </a:buClr>
            </a:pPr>
            <a:r>
              <a:rPr dirty="0"/>
              <a:t>knowledge</a:t>
            </a:r>
          </a:p>
        </p:txBody>
      </p:sp>
      <p:sp>
        <p:nvSpPr>
          <p:cNvPr id="2" name="Google Shape;307;p8">
            <a:extLst>
              <a:ext uri="{FF2B5EF4-FFF2-40B4-BE49-F238E27FC236}">
                <a16:creationId xmlns:a16="http://schemas.microsoft.com/office/drawing/2014/main" id="{FA5663E7-A293-5569-FD77-E8AF7DC8AC53}"/>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Quantitative data collection in communities</a:t>
            </a:r>
          </a:p>
        </p:txBody>
      </p:sp>
      <p:sp>
        <p:nvSpPr>
          <p:cNvPr id="5" name="Rounded Rectangle 3">
            <a:extLst>
              <a:ext uri="{FF2B5EF4-FFF2-40B4-BE49-F238E27FC236}">
                <a16:creationId xmlns:a16="http://schemas.microsoft.com/office/drawing/2014/main" id="{A9A81C9B-FBBF-FE8E-ECD1-826F7BB3317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 name="Google Shape;1358;g8542d053ce_16_7"/>
          <p:cNvSpPr txBox="1"/>
          <p:nvPr/>
        </p:nvSpPr>
        <p:spPr>
          <a:xfrm>
            <a:off x="6956535" y="2408336"/>
            <a:ext cx="3005355" cy="22834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p>
            <a:pPr>
              <a:lnSpc>
                <a:spcPct val="90000"/>
              </a:lnSpc>
              <a:buClr>
                <a:schemeClr val="accent3"/>
              </a:buClr>
              <a:defRPr sz="2400">
                <a:solidFill>
                  <a:schemeClr val="accent3"/>
                </a:solidFill>
                <a:latin typeface="Source Sans Pro Bold"/>
                <a:ea typeface="Source Sans Pro Bold"/>
                <a:cs typeface="Source Sans Pro Bold"/>
                <a:sym typeface="Source Sans Pro Bold"/>
              </a:defRPr>
            </a:pPr>
            <a:r>
              <a:rPr dirty="0"/>
              <a:t>At 3 levels:</a:t>
            </a:r>
            <a:endParaRPr b="1" dirty="0">
              <a:latin typeface="Arial"/>
              <a:ea typeface="Arial"/>
              <a:cs typeface="Arial"/>
              <a:sym typeface="Arial"/>
            </a:endParaRPr>
          </a:p>
          <a:p>
            <a:pPr marL="240631" indent="-240631">
              <a:lnSpc>
                <a:spcPct val="90000"/>
              </a:lnSpc>
              <a:buClr>
                <a:schemeClr val="accent3"/>
              </a:buClr>
              <a:buSzPct val="100000"/>
              <a:buChar char="•"/>
              <a:defRPr sz="2400">
                <a:latin typeface="+mj-lt"/>
                <a:ea typeface="+mj-ea"/>
                <a:cs typeface="+mj-cs"/>
                <a:sym typeface="Source Sans Pro Regular"/>
              </a:defRPr>
            </a:pPr>
            <a:endParaRPr b="1" dirty="0">
              <a:latin typeface="Arial"/>
              <a:ea typeface="Arial"/>
              <a:cs typeface="Arial"/>
              <a:sym typeface="Arial"/>
            </a:endParaRPr>
          </a:p>
          <a:p>
            <a:pPr marL="240631" indent="-240631">
              <a:lnSpc>
                <a:spcPct val="90000"/>
              </a:lnSpc>
              <a:spcBef>
                <a:spcPts val="1000"/>
              </a:spcBef>
              <a:buClr>
                <a:schemeClr val="accent3"/>
              </a:buClr>
              <a:buSzPct val="100000"/>
              <a:buChar char="•"/>
              <a:defRPr sz="2400">
                <a:latin typeface="+mj-lt"/>
                <a:ea typeface="+mj-ea"/>
                <a:cs typeface="+mj-cs"/>
                <a:sym typeface="Source Sans Pro Regular"/>
              </a:defRPr>
            </a:pPr>
            <a:r>
              <a:rPr dirty="0"/>
              <a:t>Home</a:t>
            </a:r>
          </a:p>
          <a:p>
            <a:pPr marL="240631" indent="-240631">
              <a:lnSpc>
                <a:spcPct val="90000"/>
              </a:lnSpc>
              <a:spcBef>
                <a:spcPts val="1000"/>
              </a:spcBef>
              <a:buClr>
                <a:schemeClr val="accent3"/>
              </a:buClr>
              <a:buSzPct val="100000"/>
              <a:buChar char="•"/>
              <a:defRPr sz="2400">
                <a:latin typeface="+mj-lt"/>
                <a:ea typeface="+mj-ea"/>
                <a:cs typeface="+mj-cs"/>
                <a:sym typeface="Source Sans Pro Regular"/>
              </a:defRPr>
            </a:pPr>
            <a:r>
              <a:rPr dirty="0"/>
              <a:t>Community</a:t>
            </a:r>
          </a:p>
          <a:p>
            <a:pPr marL="240631" indent="-240631">
              <a:lnSpc>
                <a:spcPct val="90000"/>
              </a:lnSpc>
              <a:spcBef>
                <a:spcPts val="1000"/>
              </a:spcBef>
              <a:buClr>
                <a:schemeClr val="accent3"/>
              </a:buClr>
              <a:buSzPct val="100000"/>
              <a:buChar char="•"/>
              <a:defRPr sz="2400">
                <a:latin typeface="+mj-lt"/>
                <a:ea typeface="+mj-ea"/>
                <a:cs typeface="+mj-cs"/>
                <a:sym typeface="Source Sans Pro Regular"/>
              </a:defRPr>
            </a:pPr>
            <a:r>
              <a:rPr dirty="0"/>
              <a:t>Health service</a:t>
            </a:r>
          </a:p>
        </p:txBody>
      </p:sp>
      <p:sp>
        <p:nvSpPr>
          <p:cNvPr id="454" name="Google Shape;1359;g8542d053ce_16_7"/>
          <p:cNvSpPr txBox="1"/>
          <p:nvPr/>
        </p:nvSpPr>
        <p:spPr>
          <a:xfrm>
            <a:off x="1541451" y="685064"/>
            <a:ext cx="9109098" cy="954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It is important to identify key people and groups and to understand their position, role, interest, and priorities</a:t>
            </a:r>
            <a:r>
              <a:rPr lang="hu-HU" b="1" dirty="0"/>
              <a:t>.</a:t>
            </a:r>
            <a:r>
              <a:rPr b="1" dirty="0"/>
              <a:t> </a:t>
            </a:r>
          </a:p>
        </p:txBody>
      </p:sp>
      <p:sp>
        <p:nvSpPr>
          <p:cNvPr id="455" name="Google Shape;1356;g8542d053ce_16_7"/>
          <p:cNvSpPr txBox="1">
            <a:spLocks noGrp="1"/>
          </p:cNvSpPr>
          <p:nvPr>
            <p:ph type="body" sz="quarter" idx="1"/>
          </p:nvPr>
        </p:nvSpPr>
        <p:spPr>
          <a:xfrm>
            <a:off x="2628920" y="2408336"/>
            <a:ext cx="2643318" cy="2740713"/>
          </a:xfrm>
          <a:prstGeom prst="rect">
            <a:avLst/>
          </a:prstGeom>
        </p:spPr>
        <p:txBody>
          <a:bodyPr lIns="45699" tIns="45699" rIns="45699" bIns="45699"/>
          <a:lstStyle/>
          <a:p>
            <a:pPr>
              <a:spcBef>
                <a:spcPts val="0"/>
              </a:spcBef>
              <a:defRPr>
                <a:solidFill>
                  <a:schemeClr val="accent3"/>
                </a:solidFill>
                <a:latin typeface="Source Sans Pro Bold"/>
                <a:ea typeface="Source Sans Pro Bold"/>
                <a:cs typeface="Source Sans Pro Bold"/>
                <a:sym typeface="Source Sans Pro Bold"/>
              </a:defRPr>
            </a:pPr>
            <a:r>
              <a:rPr dirty="0"/>
              <a:t>Key players:</a:t>
            </a:r>
          </a:p>
          <a:p>
            <a:pPr>
              <a:spcBef>
                <a:spcPts val="0"/>
              </a:spcBef>
            </a:pPr>
            <a:endParaRPr dirty="0">
              <a:solidFill>
                <a:srgbClr val="C00000"/>
              </a:solidFill>
              <a:latin typeface="Source Sans Pro Bold"/>
              <a:ea typeface="Source Sans Pro Bold"/>
              <a:cs typeface="Source Sans Pro Bold"/>
              <a:sym typeface="Source Sans Pro Bold"/>
            </a:endParaRPr>
          </a:p>
          <a:p>
            <a:pPr marL="240631" indent="-240631">
              <a:spcBef>
                <a:spcPts val="1000"/>
              </a:spcBef>
              <a:buClr>
                <a:schemeClr val="accent3"/>
              </a:buClr>
              <a:buSzPct val="100000"/>
              <a:buChar char="•"/>
            </a:pPr>
            <a:r>
              <a:rPr dirty="0"/>
              <a:t>Gatekeepers, </a:t>
            </a:r>
          </a:p>
          <a:p>
            <a:pPr marL="240631" indent="-240631">
              <a:spcBef>
                <a:spcPts val="1000"/>
              </a:spcBef>
              <a:buClr>
                <a:schemeClr val="accent3"/>
              </a:buClr>
              <a:buSzPct val="100000"/>
              <a:buChar char="•"/>
            </a:pPr>
            <a:r>
              <a:rPr dirty="0"/>
              <a:t>Decision makers, </a:t>
            </a:r>
          </a:p>
          <a:p>
            <a:pPr marL="240631" indent="-240631">
              <a:spcBef>
                <a:spcPts val="1000"/>
              </a:spcBef>
              <a:buClr>
                <a:schemeClr val="accent3"/>
              </a:buClr>
              <a:buSzPct val="100000"/>
              <a:buChar char="•"/>
            </a:pPr>
            <a:r>
              <a:rPr dirty="0"/>
              <a:t>Influencers and </a:t>
            </a:r>
          </a:p>
          <a:p>
            <a:pPr marL="240631" indent="-240631">
              <a:spcBef>
                <a:spcPts val="1000"/>
              </a:spcBef>
              <a:buClr>
                <a:schemeClr val="accent3"/>
              </a:buClr>
              <a:buSzPct val="100000"/>
              <a:buChar char="•"/>
            </a:pPr>
            <a:r>
              <a:rPr dirty="0"/>
              <a:t>Care practitioners</a:t>
            </a:r>
          </a:p>
        </p:txBody>
      </p:sp>
      <p:sp>
        <p:nvSpPr>
          <p:cNvPr id="2" name="Title 1">
            <a:extLst>
              <a:ext uri="{FF2B5EF4-FFF2-40B4-BE49-F238E27FC236}">
                <a16:creationId xmlns:a16="http://schemas.microsoft.com/office/drawing/2014/main" id="{D2A40210-0E95-3012-637A-CD65DD0C54BF}"/>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Preparing – Who and where?</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Google Shape;1367;g8542d053ce_16_16"/>
          <p:cNvSpPr txBox="1"/>
          <p:nvPr/>
        </p:nvSpPr>
        <p:spPr>
          <a:xfrm>
            <a:off x="2375948" y="5450531"/>
            <a:ext cx="7440105" cy="72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spAutoFit/>
          </a:bodyPr>
          <a:lstStyle>
            <a:lvl1pPr algn="ctr">
              <a:defRPr sz="2000">
                <a:solidFill>
                  <a:srgbClr val="C00000"/>
                </a:solidFill>
                <a:latin typeface="+mj-lt"/>
                <a:ea typeface="+mj-ea"/>
                <a:cs typeface="+mj-cs"/>
                <a:sym typeface="Source Sans Pro Regular"/>
              </a:defRPr>
            </a:lvl1pPr>
          </a:lstStyle>
          <a:p>
            <a:r>
              <a:rPr dirty="0"/>
              <a:t>It is important to identify the barriers and enablers in each group of factors to be able to understand the situation.</a:t>
            </a:r>
          </a:p>
        </p:txBody>
      </p:sp>
      <p:sp>
        <p:nvSpPr>
          <p:cNvPr id="462" name="Decision and actions taken by people are influenced by several factors:"/>
          <p:cNvSpPr txBox="1"/>
          <p:nvPr/>
        </p:nvSpPr>
        <p:spPr>
          <a:xfrm>
            <a:off x="196823" y="681068"/>
            <a:ext cx="10713828"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289320">
              <a:lnSpc>
                <a:spcPct val="90000"/>
              </a:lnSpc>
              <a:defRPr sz="2700">
                <a:solidFill>
                  <a:schemeClr val="accent2"/>
                </a:solidFill>
                <a:latin typeface="Source Sans Pro Bold"/>
                <a:ea typeface="Source Sans Pro Bold"/>
                <a:cs typeface="Source Sans Pro Bold"/>
                <a:sym typeface="Source Sans Pro Bold"/>
              </a:defRPr>
            </a:lvl1pPr>
          </a:lstStyle>
          <a:p>
            <a:r>
              <a:rPr sz="2800" b="1" dirty="0"/>
              <a:t>Decision and actions taken by people are influenced by several factors:</a:t>
            </a:r>
          </a:p>
        </p:txBody>
      </p:sp>
      <p:sp>
        <p:nvSpPr>
          <p:cNvPr id="2" name="Title 1">
            <a:extLst>
              <a:ext uri="{FF2B5EF4-FFF2-40B4-BE49-F238E27FC236}">
                <a16:creationId xmlns:a16="http://schemas.microsoft.com/office/drawing/2014/main" id="{423496CC-78EC-20A5-C222-4E6CC98F27F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Preparing – Understanding the social landscape</a:t>
            </a:r>
          </a:p>
        </p:txBody>
      </p:sp>
      <p:sp>
        <p:nvSpPr>
          <p:cNvPr id="7" name="Szövegdoboz 6">
            <a:extLst>
              <a:ext uri="{FF2B5EF4-FFF2-40B4-BE49-F238E27FC236}">
                <a16:creationId xmlns:a16="http://schemas.microsoft.com/office/drawing/2014/main" id="{AACF766F-8341-AC54-D2F6-795EA6B81C28}"/>
              </a:ext>
            </a:extLst>
          </p:cNvPr>
          <p:cNvSpPr txBox="1"/>
          <p:nvPr/>
        </p:nvSpPr>
        <p:spPr>
          <a:xfrm>
            <a:off x="1505937" y="1452819"/>
            <a:ext cx="9180127" cy="395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lvl="1" indent="-342900">
              <a:spcBef>
                <a:spcPts val="500"/>
              </a:spcBef>
              <a:buClr>
                <a:srgbClr val="C00000"/>
              </a:buClr>
              <a:buSzPts val="2000"/>
              <a:buFont typeface="Arial" panose="020B0604020202020204" pitchFamily="34" charset="0"/>
              <a:buChar char="•"/>
              <a:defRPr sz="2000"/>
            </a:pPr>
            <a:r>
              <a:rPr lang="en-US" sz="2400" dirty="0"/>
              <a:t>Socio-cultural : perception, including of risk; attitudes; practices; gender roles; power dynamics; stigma, etc.</a:t>
            </a:r>
          </a:p>
          <a:p>
            <a:pPr marL="342900" lvl="1" indent="-342900">
              <a:spcBef>
                <a:spcPts val="500"/>
              </a:spcBef>
              <a:buClr>
                <a:srgbClr val="C00000"/>
              </a:buClr>
              <a:buSzPts val="2000"/>
              <a:buFont typeface="Arial" panose="020B0604020202020204" pitchFamily="34" charset="0"/>
              <a:buChar char="•"/>
              <a:defRPr sz="2000"/>
            </a:pPr>
            <a:r>
              <a:rPr lang="en-US" sz="2400" dirty="0"/>
              <a:t>Economic: family income; treatment cost; transportation; etc.</a:t>
            </a:r>
          </a:p>
          <a:p>
            <a:pPr marL="342900" lvl="1" indent="-342900">
              <a:spcBef>
                <a:spcPts val="500"/>
              </a:spcBef>
              <a:buClr>
                <a:srgbClr val="C00000"/>
              </a:buClr>
              <a:buSzPts val="2000"/>
              <a:buFont typeface="Arial" panose="020B0604020202020204" pitchFamily="34" charset="0"/>
              <a:buChar char="•"/>
              <a:defRPr sz="2000"/>
            </a:pPr>
            <a:r>
              <a:rPr lang="en-US" sz="2400" dirty="0"/>
              <a:t>Practical: availability and accessibility of health services</a:t>
            </a:r>
          </a:p>
          <a:p>
            <a:pPr marL="342900" lvl="1" indent="-342900">
              <a:spcBef>
                <a:spcPts val="500"/>
              </a:spcBef>
              <a:buClr>
                <a:srgbClr val="C00000"/>
              </a:buClr>
              <a:buSzPts val="2000"/>
              <a:buFont typeface="Arial" panose="020B0604020202020204" pitchFamily="34" charset="0"/>
              <a:buChar char="•"/>
              <a:defRPr sz="2000"/>
            </a:pPr>
            <a:r>
              <a:rPr lang="en-US" sz="2400" dirty="0"/>
              <a:t>Empirical: experiences with health services (relationship, gender, ethnicity, religion, quality, language, etc.), previous emergency experience, lack of trust, etc.</a:t>
            </a:r>
          </a:p>
          <a:p>
            <a:pPr marL="342900" lvl="1" indent="-342900">
              <a:spcBef>
                <a:spcPts val="500"/>
              </a:spcBef>
              <a:buClr>
                <a:srgbClr val="C00000"/>
              </a:buClr>
              <a:buSzPts val="2000"/>
              <a:buFont typeface="Arial" panose="020B0604020202020204" pitchFamily="34" charset="0"/>
              <a:buChar char="•"/>
              <a:defRPr sz="2000"/>
            </a:pPr>
            <a:r>
              <a:rPr lang="en-US" sz="2400" dirty="0"/>
              <a:t>Consequences: reluctance of involvement, lack of awareness, lack of accurate information, availability/time,…</a:t>
            </a:r>
          </a:p>
          <a:p>
            <a:pPr marL="0" marR="0" indent="0" algn="l" defTabSz="914400" rtl="0" fontAlgn="auto" latinLnBrk="0" hangingPunct="0">
              <a:lnSpc>
                <a:spcPct val="100000"/>
              </a:lnSpc>
              <a:spcBef>
                <a:spcPts val="0"/>
              </a:spcBef>
              <a:spcAft>
                <a:spcPts val="0"/>
              </a:spcAft>
              <a:buClrTx/>
              <a:buSzTx/>
              <a:buFontTx/>
              <a:buNone/>
              <a:tabLst/>
            </a:pPr>
            <a:endParaRPr kumimoji="0" lang="hu-HU" sz="14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Google Shape;1374;g8542d053ce_16_23"/>
          <p:cNvSpPr txBox="1">
            <a:spLocks noGrp="1"/>
          </p:cNvSpPr>
          <p:nvPr>
            <p:ph type="body" idx="1"/>
          </p:nvPr>
        </p:nvSpPr>
        <p:spPr>
          <a:xfrm>
            <a:off x="1765841" y="2101332"/>
            <a:ext cx="8222168" cy="3576341"/>
          </a:xfrm>
          <a:prstGeom prst="rect">
            <a:avLst/>
          </a:prstGeom>
        </p:spPr>
        <p:txBody>
          <a:bodyPr lIns="45699" tIns="45699" rIns="45699" bIns="45699">
            <a:normAutofit/>
          </a:bodyPr>
          <a:lstStyle/>
          <a:p>
            <a:pPr marL="342900" indent="-342900">
              <a:lnSpc>
                <a:spcPct val="80000"/>
              </a:lnSpc>
              <a:spcBef>
                <a:spcPts val="1000"/>
              </a:spcBef>
              <a:buClr>
                <a:schemeClr val="accent3"/>
              </a:buClr>
              <a:buSzPct val="100000"/>
              <a:buFont typeface="Arial" panose="020B0604020202020204" pitchFamily="34" charset="0"/>
              <a:buChar char="•"/>
            </a:pPr>
            <a:r>
              <a:rPr dirty="0"/>
              <a:t>Gain in depth understanding from discussions and collection</a:t>
            </a:r>
            <a:r>
              <a:rPr lang="hu-HU" dirty="0"/>
              <a:t> </a:t>
            </a:r>
            <a:r>
              <a:rPr dirty="0"/>
              <a:t>of data from </a:t>
            </a:r>
            <a:r>
              <a:rPr dirty="0">
                <a:solidFill>
                  <a:schemeClr val="accent2"/>
                </a:solidFill>
                <a:latin typeface="Source Sans Pro Bold"/>
                <a:ea typeface="Source Sans Pro Bold"/>
                <a:cs typeface="Source Sans Pro Bold"/>
                <a:sym typeface="Source Sans Pro Bold"/>
              </a:rPr>
              <a:t>communities.</a:t>
            </a:r>
            <a:endParaRPr dirty="0">
              <a:solidFill>
                <a:schemeClr val="accent3"/>
              </a:solidFill>
              <a:latin typeface="Source Sans Pro Bold"/>
              <a:ea typeface="Source Sans Pro Bold"/>
              <a:cs typeface="Source Sans Pro Bold"/>
              <a:sym typeface="Source Sans Pro Bold"/>
            </a:endParaRPr>
          </a:p>
          <a:p>
            <a:pPr marL="342900" indent="-342900">
              <a:lnSpc>
                <a:spcPct val="80000"/>
              </a:lnSpc>
              <a:spcBef>
                <a:spcPts val="1000"/>
              </a:spcBef>
              <a:buClr>
                <a:schemeClr val="accent3"/>
              </a:buClr>
              <a:buSzPct val="100000"/>
              <a:buFont typeface="Arial" panose="020B0604020202020204" pitchFamily="34" charset="0"/>
              <a:buChar char="•"/>
            </a:pPr>
            <a:r>
              <a:rPr dirty="0"/>
              <a:t>The better we know the </a:t>
            </a:r>
            <a:r>
              <a:rPr dirty="0">
                <a:solidFill>
                  <a:schemeClr val="accent2"/>
                </a:solidFill>
                <a:latin typeface="Source Sans Pro Bold"/>
                <a:ea typeface="Source Sans Pro Bold"/>
                <a:cs typeface="Source Sans Pro Bold"/>
                <a:sym typeface="Source Sans Pro Bold"/>
              </a:rPr>
              <a:t>context</a:t>
            </a:r>
            <a:r>
              <a:rPr dirty="0">
                <a:solidFill>
                  <a:schemeClr val="accent2"/>
                </a:solidFill>
              </a:rPr>
              <a:t>,</a:t>
            </a:r>
            <a:r>
              <a:rPr dirty="0"/>
              <a:t> the more effective and</a:t>
            </a:r>
            <a:r>
              <a:rPr lang="hu-HU" dirty="0"/>
              <a:t> </a:t>
            </a:r>
            <a:r>
              <a:rPr dirty="0"/>
              <a:t>efficient the responses are.</a:t>
            </a:r>
          </a:p>
          <a:p>
            <a:pPr marL="342900" indent="-342900">
              <a:lnSpc>
                <a:spcPct val="80000"/>
              </a:lnSpc>
              <a:spcBef>
                <a:spcPts val="1000"/>
              </a:spcBef>
              <a:buClr>
                <a:schemeClr val="accent3"/>
              </a:buClr>
              <a:buSzPct val="100000"/>
              <a:buFont typeface="Arial" panose="020B0604020202020204" pitchFamily="34" charset="0"/>
              <a:buChar char="•"/>
            </a:pPr>
            <a:r>
              <a:rPr dirty="0"/>
              <a:t>It is important to have comprehensive and holistic</a:t>
            </a:r>
            <a:r>
              <a:rPr lang="hu-HU" dirty="0"/>
              <a:t> </a:t>
            </a:r>
            <a:r>
              <a:rPr dirty="0"/>
              <a:t>understanding of the</a:t>
            </a:r>
            <a:r>
              <a:rPr dirty="0">
                <a:solidFill>
                  <a:schemeClr val="accent2"/>
                </a:solidFill>
              </a:rPr>
              <a:t> </a:t>
            </a:r>
            <a:r>
              <a:rPr dirty="0">
                <a:solidFill>
                  <a:schemeClr val="accent2"/>
                </a:solidFill>
                <a:latin typeface="Source Sans Pro Bold"/>
                <a:ea typeface="Source Sans Pro Bold"/>
                <a:cs typeface="Source Sans Pro Bold"/>
                <a:sym typeface="Source Sans Pro Bold"/>
              </a:rPr>
              <a:t>situation.</a:t>
            </a:r>
            <a:endParaRPr dirty="0">
              <a:latin typeface="Source Sans Pro Bold"/>
              <a:ea typeface="Source Sans Pro Bold"/>
              <a:cs typeface="Source Sans Pro Bold"/>
              <a:sym typeface="Source Sans Pro Bold"/>
            </a:endParaRPr>
          </a:p>
          <a:p>
            <a:pPr marL="342900" indent="-342900">
              <a:lnSpc>
                <a:spcPct val="80000"/>
              </a:lnSpc>
              <a:spcBef>
                <a:spcPts val="1000"/>
              </a:spcBef>
              <a:buClr>
                <a:schemeClr val="accent3"/>
              </a:buClr>
              <a:buSzPct val="100000"/>
              <a:buFont typeface="Arial" panose="020B0604020202020204" pitchFamily="34" charset="0"/>
              <a:buChar char="•"/>
            </a:pPr>
            <a:r>
              <a:rPr dirty="0"/>
              <a:t>The initial </a:t>
            </a:r>
            <a:r>
              <a:rPr dirty="0">
                <a:solidFill>
                  <a:schemeClr val="accent2"/>
                </a:solidFill>
                <a:latin typeface="Source Sans Pro Bold"/>
                <a:ea typeface="Source Sans Pro Bold"/>
                <a:cs typeface="Source Sans Pro Bold"/>
                <a:sym typeface="Source Sans Pro Bold"/>
              </a:rPr>
              <a:t>interaction</a:t>
            </a:r>
            <a:r>
              <a:rPr dirty="0"/>
              <a:t> we have with community members can</a:t>
            </a:r>
            <a:r>
              <a:rPr lang="hu-HU" dirty="0"/>
              <a:t> </a:t>
            </a:r>
            <a:r>
              <a:rPr dirty="0"/>
              <a:t>be a bases for an effective and participative development and</a:t>
            </a:r>
            <a:r>
              <a:rPr lang="hu-HU" dirty="0"/>
              <a:t> </a:t>
            </a:r>
            <a:r>
              <a:rPr dirty="0"/>
              <a:t>implementation of the community engagement strategy.</a:t>
            </a:r>
          </a:p>
        </p:txBody>
      </p:sp>
      <p:sp>
        <p:nvSpPr>
          <p:cNvPr id="468" name="As soon as an alert or emergency arises, an exploratory mission is sent to assess and analyze the situation to:"/>
          <p:cNvSpPr txBox="1"/>
          <p:nvPr/>
        </p:nvSpPr>
        <p:spPr>
          <a:xfrm>
            <a:off x="986978" y="785732"/>
            <a:ext cx="10218043" cy="789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80000"/>
              </a:lnSpc>
              <a:defRPr sz="2800">
                <a:solidFill>
                  <a:schemeClr val="accent2"/>
                </a:solidFill>
                <a:latin typeface="Source Sans Pro Bold"/>
                <a:ea typeface="Source Sans Pro Bold"/>
                <a:cs typeface="Source Sans Pro Bold"/>
                <a:sym typeface="Source Sans Pro Bold"/>
              </a:defRPr>
            </a:lvl1pPr>
          </a:lstStyle>
          <a:p>
            <a:r>
              <a:rPr b="1" dirty="0"/>
              <a:t>As soon as an alert or emergency arises, an exploratory mission is sent to assess and analyze the situation to:</a:t>
            </a:r>
          </a:p>
        </p:txBody>
      </p:sp>
      <p:sp>
        <p:nvSpPr>
          <p:cNvPr id="2" name="Title 1">
            <a:extLst>
              <a:ext uri="{FF2B5EF4-FFF2-40B4-BE49-F238E27FC236}">
                <a16:creationId xmlns:a16="http://schemas.microsoft.com/office/drawing/2014/main" id="{F461871F-D18E-1552-5A66-64AB80A81F9C}"/>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Rapid assessment – Why?</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2" name="Google Shape;1386;g8542d053ce_16_34"/>
          <p:cNvGrpSpPr/>
          <p:nvPr/>
        </p:nvGrpSpPr>
        <p:grpSpPr>
          <a:xfrm>
            <a:off x="1769214" y="963725"/>
            <a:ext cx="8653572" cy="4930551"/>
            <a:chOff x="0" y="80949"/>
            <a:chExt cx="8653571" cy="4930549"/>
          </a:xfrm>
        </p:grpSpPr>
        <p:sp>
          <p:nvSpPr>
            <p:cNvPr id="472" name="Google Shape;1387;g8542d053ce_16_34"/>
            <p:cNvSpPr/>
            <p:nvPr/>
          </p:nvSpPr>
          <p:spPr>
            <a:xfrm>
              <a:off x="0" y="80949"/>
              <a:ext cx="1541382" cy="822071"/>
            </a:xfrm>
            <a:prstGeom prst="rect">
              <a:avLst/>
            </a:prstGeom>
            <a:solidFill>
              <a:srgbClr val="4372C3"/>
            </a:solidFill>
            <a:ln w="12700" cap="flat">
              <a:solidFill>
                <a:srgbClr val="4372C3"/>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73" name="Google Shape;1388;g8542d053ce_16_34"/>
            <p:cNvSpPr/>
            <p:nvPr/>
          </p:nvSpPr>
          <p:spPr>
            <a:xfrm>
              <a:off x="51825" y="491984"/>
              <a:ext cx="143773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9074" tIns="69074" rIns="69074" bIns="69074" numCol="1" anchor="ctr">
              <a:spAutoFit/>
            </a:bodyPr>
            <a:lstStyle/>
            <a:p>
              <a:pPr algn="ctr">
                <a:lnSpc>
                  <a:spcPct val="90000"/>
                </a:lnSpc>
                <a:defRPr sz="1700">
                  <a:solidFill>
                    <a:srgbClr val="FFFFFF"/>
                  </a:solidFill>
                  <a:latin typeface="+mj-lt"/>
                  <a:ea typeface="+mj-ea"/>
                  <a:cs typeface="+mj-cs"/>
                  <a:sym typeface="Source Sans Pro Regular"/>
                </a:defRPr>
              </a:pPr>
              <a:r>
                <a:rPr dirty="0"/>
                <a:t>Step 1 </a:t>
              </a:r>
            </a:p>
            <a:p>
              <a:pPr algn="ctr">
                <a:lnSpc>
                  <a:spcPct val="90000"/>
                </a:lnSpc>
                <a:spcBef>
                  <a:spcPts val="500"/>
                </a:spcBef>
                <a:defRPr sz="1700">
                  <a:solidFill>
                    <a:srgbClr val="FFFFFF"/>
                  </a:solidFill>
                  <a:latin typeface="+mj-lt"/>
                  <a:ea typeface="+mj-ea"/>
                  <a:cs typeface="+mj-cs"/>
                  <a:sym typeface="Source Sans Pro Regular"/>
                </a:defRPr>
              </a:pPr>
              <a:r>
                <a:rPr dirty="0"/>
                <a:t>Collect information</a:t>
              </a:r>
            </a:p>
          </p:txBody>
        </p:sp>
        <p:sp>
          <p:nvSpPr>
            <p:cNvPr id="474" name="Google Shape;1389;g8542d053ce_16_34"/>
            <p:cNvSpPr/>
            <p:nvPr/>
          </p:nvSpPr>
          <p:spPr>
            <a:xfrm>
              <a:off x="0" y="903019"/>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75" name="Google Shape;1390;g8542d053ce_16_34"/>
            <p:cNvSpPr/>
            <p:nvPr/>
          </p:nvSpPr>
          <p:spPr>
            <a:xfrm>
              <a:off x="0" y="903019"/>
              <a:ext cx="161669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0675" tIns="90675" rIns="90675" bIns="90675" numCol="1" anchor="t">
              <a:spAutoFit/>
            </a:bodyPr>
            <a:lstStyle/>
            <a:p>
              <a:pPr marL="285750" indent="-285750">
                <a:buClr>
                  <a:srgbClr val="000000"/>
                </a:buClr>
                <a:buSzPct val="100000"/>
                <a:buFont typeface="Arial"/>
                <a:buChar char="•"/>
                <a:defRPr>
                  <a:latin typeface="+mj-lt"/>
                  <a:ea typeface="+mj-ea"/>
                  <a:cs typeface="+mj-cs"/>
                  <a:sym typeface="Source Sans Pro Regular"/>
                </a:defRPr>
              </a:pPr>
              <a:r>
                <a:t>General information about the context</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Health situation</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Demographics</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Socio-economic information</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Cultural information </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Stakeholders' information</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Other relevant materials about the area</a:t>
              </a:r>
            </a:p>
          </p:txBody>
        </p:sp>
        <p:sp>
          <p:nvSpPr>
            <p:cNvPr id="476" name="Google Shape;1391;g8542d053ce_16_34"/>
            <p:cNvSpPr/>
            <p:nvPr/>
          </p:nvSpPr>
          <p:spPr>
            <a:xfrm>
              <a:off x="1757174" y="80949"/>
              <a:ext cx="1541382" cy="822071"/>
            </a:xfrm>
            <a:prstGeom prst="rect">
              <a:avLst/>
            </a:prstGeom>
            <a:solidFill>
              <a:srgbClr val="4372C3"/>
            </a:solidFill>
            <a:ln w="12700" cap="flat">
              <a:solidFill>
                <a:srgbClr val="4372C3"/>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77" name="Google Shape;1392;g8542d053ce_16_34"/>
            <p:cNvSpPr/>
            <p:nvPr/>
          </p:nvSpPr>
          <p:spPr>
            <a:xfrm>
              <a:off x="1808999" y="491984"/>
              <a:ext cx="143773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9074" tIns="69074" rIns="69074" bIns="69074" numCol="1" anchor="ctr">
              <a:spAutoFit/>
            </a:bodyPr>
            <a:lstStyle/>
            <a:p>
              <a:pPr algn="ctr">
                <a:lnSpc>
                  <a:spcPct val="90000"/>
                </a:lnSpc>
                <a:defRPr sz="1700">
                  <a:solidFill>
                    <a:srgbClr val="FFFFFF"/>
                  </a:solidFill>
                  <a:latin typeface="+mj-lt"/>
                  <a:ea typeface="+mj-ea"/>
                  <a:cs typeface="+mj-cs"/>
                  <a:sym typeface="Source Sans Pro Regular"/>
                </a:defRPr>
              </a:pPr>
              <a:r>
                <a:rPr dirty="0"/>
                <a:t>Step 2 </a:t>
              </a:r>
            </a:p>
            <a:p>
              <a:pPr algn="ctr">
                <a:lnSpc>
                  <a:spcPct val="90000"/>
                </a:lnSpc>
                <a:spcBef>
                  <a:spcPts val="500"/>
                </a:spcBef>
                <a:defRPr sz="1700">
                  <a:solidFill>
                    <a:srgbClr val="FFFFFF"/>
                  </a:solidFill>
                  <a:latin typeface="+mj-lt"/>
                  <a:ea typeface="+mj-ea"/>
                  <a:cs typeface="+mj-cs"/>
                  <a:sym typeface="Source Sans Pro Regular"/>
                </a:defRPr>
              </a:pPr>
              <a:r>
                <a:rPr dirty="0"/>
                <a:t>Plan assessment</a:t>
              </a:r>
            </a:p>
          </p:txBody>
        </p:sp>
        <p:sp>
          <p:nvSpPr>
            <p:cNvPr id="478" name="Google Shape;1393;g8542d053ce_16_34"/>
            <p:cNvSpPr/>
            <p:nvPr/>
          </p:nvSpPr>
          <p:spPr>
            <a:xfrm>
              <a:off x="1757174" y="903019"/>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79" name="Google Shape;1394;g8542d053ce_16_34"/>
            <p:cNvSpPr/>
            <p:nvPr/>
          </p:nvSpPr>
          <p:spPr>
            <a:xfrm>
              <a:off x="1757172" y="903019"/>
              <a:ext cx="172695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0675" tIns="90675" rIns="90675" bIns="90675" numCol="1" anchor="t">
              <a:spAutoFit/>
            </a:bodyPr>
            <a:lstStyle/>
            <a:p>
              <a:pPr marL="285750" indent="-285750">
                <a:buClr>
                  <a:srgbClr val="000000"/>
                </a:buClr>
                <a:buSzPct val="100000"/>
                <a:buFont typeface="Arial"/>
                <a:buChar char="•"/>
                <a:defRPr>
                  <a:latin typeface="+mj-lt"/>
                  <a:ea typeface="+mj-ea"/>
                  <a:cs typeface="+mj-cs"/>
                  <a:sym typeface="Source Sans Pro Regular"/>
                </a:defRPr>
              </a:pPr>
              <a:r>
                <a:rPr dirty="0"/>
                <a:t>Organize meetings with local health workers, community leaders and key actors, as well as representatives of civil society groups.</a:t>
              </a:r>
              <a:endParaRPr dirty="0">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rPr dirty="0"/>
                <a:t>Discuss the objective, and the roles of the community and RRT to achieve the objective.</a:t>
              </a:r>
            </a:p>
          </p:txBody>
        </p:sp>
        <p:sp>
          <p:nvSpPr>
            <p:cNvPr id="480" name="Google Shape;1395;g8542d053ce_16_34"/>
            <p:cNvSpPr/>
            <p:nvPr/>
          </p:nvSpPr>
          <p:spPr>
            <a:xfrm>
              <a:off x="3514349" y="80949"/>
              <a:ext cx="1541382" cy="822071"/>
            </a:xfrm>
            <a:prstGeom prst="rect">
              <a:avLst/>
            </a:prstGeom>
            <a:solidFill>
              <a:srgbClr val="4372C3"/>
            </a:solidFill>
            <a:ln w="12700" cap="flat">
              <a:solidFill>
                <a:srgbClr val="4372C3"/>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81" name="Google Shape;1396;g8542d053ce_16_34"/>
            <p:cNvSpPr/>
            <p:nvPr/>
          </p:nvSpPr>
          <p:spPr>
            <a:xfrm>
              <a:off x="3566174" y="491984"/>
              <a:ext cx="143773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9074" tIns="69074" rIns="69074" bIns="69074" numCol="1" anchor="ctr">
              <a:spAutoFit/>
            </a:bodyPr>
            <a:lstStyle/>
            <a:p>
              <a:pPr algn="ctr">
                <a:lnSpc>
                  <a:spcPct val="90000"/>
                </a:lnSpc>
                <a:defRPr sz="1700">
                  <a:solidFill>
                    <a:srgbClr val="FFFFFF"/>
                  </a:solidFill>
                  <a:latin typeface="+mj-lt"/>
                  <a:ea typeface="+mj-ea"/>
                  <a:cs typeface="+mj-cs"/>
                  <a:sym typeface="Source Sans Pro Regular"/>
                </a:defRPr>
              </a:pPr>
              <a:r>
                <a:t>Step 3  </a:t>
              </a:r>
            </a:p>
            <a:p>
              <a:pPr algn="ctr">
                <a:lnSpc>
                  <a:spcPct val="90000"/>
                </a:lnSpc>
                <a:spcBef>
                  <a:spcPts val="500"/>
                </a:spcBef>
                <a:defRPr sz="1700">
                  <a:solidFill>
                    <a:srgbClr val="FFFFFF"/>
                  </a:solidFill>
                  <a:latin typeface="+mj-lt"/>
                  <a:ea typeface="+mj-ea"/>
                  <a:cs typeface="+mj-cs"/>
                  <a:sym typeface="Source Sans Pro Regular"/>
                </a:defRPr>
              </a:pPr>
              <a:r>
                <a:t>Dialogue</a:t>
              </a:r>
            </a:p>
          </p:txBody>
        </p:sp>
        <p:sp>
          <p:nvSpPr>
            <p:cNvPr id="482" name="Google Shape;1397;g8542d053ce_16_34"/>
            <p:cNvSpPr/>
            <p:nvPr/>
          </p:nvSpPr>
          <p:spPr>
            <a:xfrm>
              <a:off x="3514349" y="903019"/>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83" name="Google Shape;1398;g8542d053ce_16_34"/>
            <p:cNvSpPr/>
            <p:nvPr/>
          </p:nvSpPr>
          <p:spPr>
            <a:xfrm>
              <a:off x="3514349" y="903019"/>
              <a:ext cx="1511157"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0675" tIns="90675" rIns="90675" bIns="90675" numCol="1" anchor="t">
              <a:spAutoFit/>
            </a:bodyPr>
            <a:lstStyle/>
            <a:p>
              <a:pPr marL="285750" indent="-285750">
                <a:buClr>
                  <a:srgbClr val="000000"/>
                </a:buClr>
                <a:buSzPct val="100000"/>
                <a:buFont typeface="Arial"/>
                <a:buChar char="•"/>
                <a:defRPr>
                  <a:latin typeface="+mj-lt"/>
                  <a:ea typeface="+mj-ea"/>
                  <a:cs typeface="+mj-cs"/>
                  <a:sym typeface="Source Sans Pro Regular"/>
                </a:defRPr>
              </a:pPr>
              <a:r>
                <a:t>Ensure open and regular dialogue</a:t>
              </a:r>
              <a:endParaRPr>
                <a:latin typeface="Arial"/>
                <a:ea typeface="Arial"/>
                <a:cs typeface="Arial"/>
                <a:sym typeface="Arial"/>
              </a:endParaRPr>
            </a:p>
            <a:p>
              <a:pPr marL="285750" indent="-285750">
                <a:buClr>
                  <a:srgbClr val="000000"/>
                </a:buClr>
                <a:buSzPct val="100000"/>
                <a:buFont typeface="Arial"/>
                <a:buChar char="•"/>
                <a:defRPr>
                  <a:latin typeface="+mj-lt"/>
                  <a:ea typeface="+mj-ea"/>
                  <a:cs typeface="+mj-cs"/>
                  <a:sym typeface="Source Sans Pro Regular"/>
                </a:defRPr>
              </a:pPr>
              <a:r>
                <a:t>Use different ways of dialoguing with the community: discussion groups, interviews, storytelling, community walks, community mapping, etc.</a:t>
              </a:r>
            </a:p>
          </p:txBody>
        </p:sp>
        <p:sp>
          <p:nvSpPr>
            <p:cNvPr id="484" name="Google Shape;1399;g8542d053ce_16_34"/>
            <p:cNvSpPr/>
            <p:nvPr/>
          </p:nvSpPr>
          <p:spPr>
            <a:xfrm>
              <a:off x="5271524" y="80949"/>
              <a:ext cx="1541382" cy="822071"/>
            </a:xfrm>
            <a:prstGeom prst="rect">
              <a:avLst/>
            </a:prstGeom>
            <a:solidFill>
              <a:srgbClr val="4372C3"/>
            </a:solidFill>
            <a:ln w="12700" cap="flat">
              <a:solidFill>
                <a:srgbClr val="4372C3"/>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85" name="Google Shape;1400;g8542d053ce_16_34"/>
            <p:cNvSpPr/>
            <p:nvPr/>
          </p:nvSpPr>
          <p:spPr>
            <a:xfrm>
              <a:off x="5323349" y="491984"/>
              <a:ext cx="143773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9074" tIns="69074" rIns="69074" bIns="69074" numCol="1" anchor="ctr">
              <a:spAutoFit/>
            </a:bodyPr>
            <a:lstStyle/>
            <a:p>
              <a:pPr algn="ctr">
                <a:lnSpc>
                  <a:spcPct val="90000"/>
                </a:lnSpc>
                <a:defRPr sz="1700">
                  <a:solidFill>
                    <a:srgbClr val="FFFFFF"/>
                  </a:solidFill>
                  <a:latin typeface="+mj-lt"/>
                  <a:ea typeface="+mj-ea"/>
                  <a:cs typeface="+mj-cs"/>
                  <a:sym typeface="Source Sans Pro Regular"/>
                </a:defRPr>
              </a:pPr>
              <a:r>
                <a:t>Step 4 </a:t>
              </a:r>
            </a:p>
            <a:p>
              <a:pPr algn="ctr">
                <a:lnSpc>
                  <a:spcPct val="90000"/>
                </a:lnSpc>
                <a:spcBef>
                  <a:spcPts val="500"/>
                </a:spcBef>
                <a:defRPr sz="1700">
                  <a:solidFill>
                    <a:srgbClr val="FFFFFF"/>
                  </a:solidFill>
                  <a:latin typeface="+mj-lt"/>
                  <a:ea typeface="+mj-ea"/>
                  <a:cs typeface="+mj-cs"/>
                  <a:sym typeface="Source Sans Pro Regular"/>
                </a:defRPr>
              </a:pPr>
              <a:r>
                <a:t>Analyze information</a:t>
              </a:r>
            </a:p>
          </p:txBody>
        </p:sp>
        <p:sp>
          <p:nvSpPr>
            <p:cNvPr id="486" name="Google Shape;1401;g8542d053ce_16_34"/>
            <p:cNvSpPr/>
            <p:nvPr/>
          </p:nvSpPr>
          <p:spPr>
            <a:xfrm>
              <a:off x="5271524" y="903019"/>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87" name="Google Shape;1402;g8542d053ce_16_34"/>
            <p:cNvSpPr/>
            <p:nvPr/>
          </p:nvSpPr>
          <p:spPr>
            <a:xfrm>
              <a:off x="5188289" y="903019"/>
              <a:ext cx="170936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0675" tIns="90675" rIns="90675" bIns="90675" numCol="1" anchor="t">
              <a:spAutoFit/>
            </a:bodyPr>
            <a:lstStyle/>
            <a:p>
              <a:pPr marL="285750" indent="-285750">
                <a:buClr>
                  <a:srgbClr val="000000"/>
                </a:buClr>
                <a:buSzPct val="100000"/>
                <a:buFont typeface="Arial"/>
                <a:buChar char="•"/>
                <a:defRPr sz="1300">
                  <a:latin typeface="+mj-lt"/>
                  <a:ea typeface="+mj-ea"/>
                  <a:cs typeface="+mj-cs"/>
                  <a:sym typeface="Source Sans Pro Regular"/>
                </a:defRPr>
              </a:pPr>
              <a:r>
                <a:t>Conduct a rapid analysis of the information collected through various methods and sources, with different stakeholders.</a:t>
              </a:r>
              <a:endParaRPr>
                <a:latin typeface="Arial"/>
                <a:ea typeface="Arial"/>
                <a:cs typeface="Arial"/>
                <a:sym typeface="Arial"/>
              </a:endParaRPr>
            </a:p>
            <a:p>
              <a:pPr marL="285750" indent="-285750">
                <a:buClr>
                  <a:srgbClr val="000000"/>
                </a:buClr>
                <a:buSzPct val="100000"/>
                <a:buFont typeface="Arial"/>
                <a:buChar char="•"/>
                <a:defRPr sz="1300">
                  <a:latin typeface="+mj-lt"/>
                  <a:ea typeface="+mj-ea"/>
                  <a:cs typeface="+mj-cs"/>
                  <a:sym typeface="Source Sans Pro Regular"/>
                </a:defRPr>
              </a:pPr>
              <a:r>
                <a:t>Regularly analyze the information based on situational changes. </a:t>
              </a:r>
              <a:endParaRPr>
                <a:latin typeface="Arial"/>
                <a:ea typeface="Arial"/>
                <a:cs typeface="Arial"/>
                <a:sym typeface="Arial"/>
              </a:endParaRPr>
            </a:p>
            <a:p>
              <a:pPr marL="285750" indent="-285750">
                <a:buClr>
                  <a:srgbClr val="000000"/>
                </a:buClr>
                <a:buSzPct val="100000"/>
                <a:buFont typeface="Arial"/>
                <a:buChar char="•"/>
                <a:defRPr sz="1300">
                  <a:latin typeface="+mj-lt"/>
                  <a:ea typeface="+mj-ea"/>
                  <a:cs typeface="+mj-cs"/>
                  <a:sym typeface="Source Sans Pro Regular"/>
                </a:defRPr>
              </a:pPr>
              <a:r>
                <a:t>Update information based on the changing situation.</a:t>
              </a:r>
            </a:p>
          </p:txBody>
        </p:sp>
        <p:sp>
          <p:nvSpPr>
            <p:cNvPr id="488" name="Google Shape;1403;g8542d053ce_16_34"/>
            <p:cNvSpPr/>
            <p:nvPr/>
          </p:nvSpPr>
          <p:spPr>
            <a:xfrm>
              <a:off x="7028699" y="80949"/>
              <a:ext cx="1541382" cy="822071"/>
            </a:xfrm>
            <a:prstGeom prst="rect">
              <a:avLst/>
            </a:prstGeom>
            <a:solidFill>
              <a:srgbClr val="4372C3"/>
            </a:solidFill>
            <a:ln w="12700" cap="flat">
              <a:solidFill>
                <a:srgbClr val="4372C3"/>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89" name="Google Shape;1404;g8542d053ce_16_34"/>
            <p:cNvSpPr/>
            <p:nvPr/>
          </p:nvSpPr>
          <p:spPr>
            <a:xfrm>
              <a:off x="7080524" y="491984"/>
              <a:ext cx="143773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9074" tIns="69074" rIns="69074" bIns="69074" numCol="1" anchor="ctr">
              <a:spAutoFit/>
            </a:bodyPr>
            <a:lstStyle/>
            <a:p>
              <a:pPr algn="ctr">
                <a:lnSpc>
                  <a:spcPct val="90000"/>
                </a:lnSpc>
                <a:defRPr sz="1700">
                  <a:solidFill>
                    <a:srgbClr val="FFFFFF"/>
                  </a:solidFill>
                  <a:latin typeface="+mj-lt"/>
                  <a:ea typeface="+mj-ea"/>
                  <a:cs typeface="+mj-cs"/>
                  <a:sym typeface="Source Sans Pro Regular"/>
                </a:defRPr>
              </a:pPr>
              <a:r>
                <a:t>Step 5  </a:t>
              </a:r>
            </a:p>
            <a:p>
              <a:pPr algn="ctr">
                <a:lnSpc>
                  <a:spcPct val="90000"/>
                </a:lnSpc>
                <a:spcBef>
                  <a:spcPts val="500"/>
                </a:spcBef>
                <a:defRPr sz="1700">
                  <a:solidFill>
                    <a:srgbClr val="FFFFFF"/>
                  </a:solidFill>
                  <a:latin typeface="+mj-lt"/>
                  <a:ea typeface="+mj-ea"/>
                  <a:cs typeface="+mj-cs"/>
                  <a:sym typeface="Source Sans Pro Regular"/>
                </a:defRPr>
              </a:pPr>
              <a:r>
                <a:t>Share information</a:t>
              </a:r>
            </a:p>
          </p:txBody>
        </p:sp>
        <p:sp>
          <p:nvSpPr>
            <p:cNvPr id="490" name="Google Shape;1405;g8542d053ce_16_34"/>
            <p:cNvSpPr/>
            <p:nvPr/>
          </p:nvSpPr>
          <p:spPr>
            <a:xfrm>
              <a:off x="7028699" y="903019"/>
              <a:ext cx="1541382" cy="4108481"/>
            </a:xfrm>
            <a:prstGeom prst="rect">
              <a:avLst/>
            </a:prstGeom>
            <a:solidFill>
              <a:srgbClr val="CCD3EA">
                <a:alpha val="89803"/>
              </a:srgbClr>
            </a:solidFill>
            <a:ln w="12700" cap="flat">
              <a:solidFill>
                <a:srgbClr val="CCD3EA">
                  <a:alpha val="89803"/>
                </a:srgbClr>
              </a:solidFill>
              <a:prstDash val="solid"/>
              <a:miter lim="800000"/>
            </a:ln>
            <a:effectLst/>
          </p:spPr>
          <p:txBody>
            <a:bodyPr wrap="square" lIns="45719" tIns="45719" rIns="45719" bIns="45719" numCol="1" anchor="ctr">
              <a:noAutofit/>
            </a:bodyPr>
            <a:lstStyle/>
            <a:p>
              <a:pPr>
                <a:defRPr>
                  <a:latin typeface="+mj-lt"/>
                  <a:ea typeface="+mj-ea"/>
                  <a:cs typeface="+mj-cs"/>
                  <a:sym typeface="Source Sans Pro Regular"/>
                </a:defRPr>
              </a:pPr>
              <a:endParaRPr/>
            </a:p>
          </p:txBody>
        </p:sp>
        <p:sp>
          <p:nvSpPr>
            <p:cNvPr id="491" name="Google Shape;1406;g8542d053ce_16_34"/>
            <p:cNvSpPr/>
            <p:nvPr/>
          </p:nvSpPr>
          <p:spPr>
            <a:xfrm>
              <a:off x="6944207" y="880091"/>
              <a:ext cx="170936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0675" tIns="90675" rIns="90675" bIns="90675" numCol="1" anchor="t">
              <a:spAutoFit/>
            </a:bodyPr>
            <a:lstStyle/>
            <a:p>
              <a:pPr marL="171449" lvl="1" indent="-171449">
                <a:lnSpc>
                  <a:spcPct val="90000"/>
                </a:lnSpc>
                <a:buClr>
                  <a:srgbClr val="000000"/>
                </a:buClr>
                <a:buSzPts val="1300"/>
                <a:buFont typeface="Calibri"/>
                <a:buChar char="•"/>
                <a:defRPr sz="1300">
                  <a:latin typeface="+mj-lt"/>
                  <a:ea typeface="+mj-ea"/>
                  <a:cs typeface="+mj-cs"/>
                  <a:sym typeface="Source Sans Pro Regular"/>
                </a:defRPr>
              </a:pPr>
              <a:r>
                <a:t>Regularly share information with  members working on other areas of the response work, e.g. patient care, surveillance, etc.</a:t>
              </a:r>
            </a:p>
            <a:p>
              <a:pPr marL="171449" lvl="1" indent="-171449">
                <a:lnSpc>
                  <a:spcPct val="90000"/>
                </a:lnSpc>
                <a:spcBef>
                  <a:spcPts val="200"/>
                </a:spcBef>
                <a:buClr>
                  <a:srgbClr val="000000"/>
                </a:buClr>
                <a:buSzPts val="1300"/>
                <a:buFont typeface="Calibri"/>
                <a:buChar char="•"/>
                <a:defRPr sz="1300">
                  <a:latin typeface="+mj-lt"/>
                  <a:ea typeface="+mj-ea"/>
                  <a:cs typeface="+mj-cs"/>
                  <a:sym typeface="Source Sans Pro Regular"/>
                </a:defRPr>
              </a:pPr>
              <a:r>
                <a:t>Discuss next steps together, taking into consideration the overall response</a:t>
              </a:r>
            </a:p>
          </p:txBody>
        </p:sp>
      </p:grpSp>
      <p:sp>
        <p:nvSpPr>
          <p:cNvPr id="2" name="Title 1">
            <a:extLst>
              <a:ext uri="{FF2B5EF4-FFF2-40B4-BE49-F238E27FC236}">
                <a16:creationId xmlns:a16="http://schemas.microsoft.com/office/drawing/2014/main" id="{3A8BC1CF-5B94-FFCF-612C-DB89DEB77C37}"/>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Five steps for conducting rapid assessment</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30A04808-D0BA-8836-3F75-06D080828057}"/>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4. Community Engagement in RRT work</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Content Placeholder 1"/>
          <p:cNvSpPr txBox="1">
            <a:spLocks noGrp="1"/>
          </p:cNvSpPr>
          <p:nvPr>
            <p:ph type="body" idx="1"/>
          </p:nvPr>
        </p:nvSpPr>
        <p:spPr>
          <a:xfrm>
            <a:off x="4273551" y="2151660"/>
            <a:ext cx="7529515" cy="2554681"/>
          </a:xfrm>
          <a:prstGeom prst="rect">
            <a:avLst/>
          </a:prstGeom>
        </p:spPr>
        <p:txBody>
          <a:bodyPr/>
          <a:lstStyle/>
          <a:p>
            <a:pPr indent="101600">
              <a:spcBef>
                <a:spcPts val="0"/>
              </a:spcBef>
            </a:pPr>
            <a:endParaRPr dirty="0"/>
          </a:p>
          <a:p>
            <a:pPr>
              <a:spcBef>
                <a:spcPts val="0"/>
              </a:spcBef>
            </a:pPr>
            <a:r>
              <a:rPr sz="2800" b="1" dirty="0">
                <a:solidFill>
                  <a:srgbClr val="C00000"/>
                </a:solidFill>
              </a:rPr>
              <a:t>Community engagement is important during:</a:t>
            </a:r>
          </a:p>
          <a:p>
            <a:pPr marL="355600" indent="-254000">
              <a:spcBef>
                <a:spcPts val="0"/>
              </a:spcBef>
            </a:pPr>
            <a:endParaRPr dirty="0"/>
          </a:p>
          <a:p>
            <a:pPr marL="444500" indent="-342900">
              <a:spcBef>
                <a:spcPts val="0"/>
              </a:spcBef>
              <a:buClr>
                <a:srgbClr val="C00000"/>
              </a:buClr>
              <a:buSzPts val="2400"/>
              <a:buFont typeface="Arial" panose="020B0604020202020204" pitchFamily="34" charset="0"/>
              <a:buChar char="•"/>
            </a:pPr>
            <a:r>
              <a:rPr dirty="0"/>
              <a:t>Case investigation and contact tracing*</a:t>
            </a:r>
          </a:p>
          <a:p>
            <a:pPr marL="444500" indent="-342900">
              <a:spcBef>
                <a:spcPts val="0"/>
              </a:spcBef>
              <a:buClr>
                <a:srgbClr val="C00000"/>
              </a:buClr>
              <a:buSzPts val="2400"/>
              <a:buFont typeface="Arial" panose="020B0604020202020204" pitchFamily="34" charset="0"/>
              <a:buChar char="•"/>
            </a:pPr>
            <a:r>
              <a:rPr dirty="0"/>
              <a:t>Managing deceased patients for safe and </a:t>
            </a:r>
            <a:r>
              <a:rPr dirty="0" err="1"/>
              <a:t>dignifie</a:t>
            </a:r>
            <a:r>
              <a:rPr lang="hu-HU" dirty="0"/>
              <a:t> </a:t>
            </a:r>
            <a:r>
              <a:rPr dirty="0"/>
              <a:t>burial**</a:t>
            </a:r>
          </a:p>
        </p:txBody>
      </p:sp>
      <p:sp>
        <p:nvSpPr>
          <p:cNvPr id="2" name="Google Shape;307;p8">
            <a:extLst>
              <a:ext uri="{FF2B5EF4-FFF2-40B4-BE49-F238E27FC236}">
                <a16:creationId xmlns:a16="http://schemas.microsoft.com/office/drawing/2014/main" id="{72DEE8BF-5B9D-F92F-5B3A-2ED10DD7A67F}"/>
              </a:ext>
            </a:extLst>
          </p:cNvPr>
          <p:cNvSpPr txBox="1">
            <a:spLocks/>
          </p:cNvSpPr>
          <p:nvPr/>
        </p:nvSpPr>
        <p:spPr>
          <a:xfrm>
            <a:off x="388934" y="1406938"/>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is community engagement important for RRTs?</a:t>
            </a:r>
            <a:endParaRPr lang="hu-HU" b="1" dirty="0"/>
          </a:p>
        </p:txBody>
      </p:sp>
      <p:sp>
        <p:nvSpPr>
          <p:cNvPr id="5" name="Rounded Rectangle 3">
            <a:extLst>
              <a:ext uri="{FF2B5EF4-FFF2-40B4-BE49-F238E27FC236}">
                <a16:creationId xmlns:a16="http://schemas.microsoft.com/office/drawing/2014/main" id="{6A3109C2-0C6A-832D-6FDA-1CCFAF157F5E}"/>
              </a:ext>
            </a:extLst>
          </p:cNvPr>
          <p:cNvSpPr/>
          <p:nvPr/>
        </p:nvSpPr>
        <p:spPr>
          <a:xfrm flipV="1">
            <a:off x="388934" y="2351685"/>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Google Shape;308;p8"/>
          <p:cNvSpPr txBox="1">
            <a:spLocks noGrp="1"/>
          </p:cNvSpPr>
          <p:nvPr>
            <p:ph type="body" idx="1"/>
          </p:nvPr>
        </p:nvSpPr>
        <p:spPr>
          <a:xfrm>
            <a:off x="4273551" y="1512523"/>
            <a:ext cx="7529515" cy="3832955"/>
          </a:xfrm>
          <a:prstGeom prst="rect">
            <a:avLst/>
          </a:prstGeom>
        </p:spPr>
        <p:txBody>
          <a:bodyPr lIns="0" tIns="0" rIns="0" bIns="0" anchor="t"/>
          <a:lstStyle/>
          <a:p>
            <a:pPr indent="25400">
              <a:spcBef>
                <a:spcPts val="0"/>
              </a:spcBef>
            </a:pPr>
            <a:r>
              <a:rPr b="1" dirty="0">
                <a:solidFill>
                  <a:schemeClr val="tx1"/>
                </a:solidFill>
              </a:rPr>
              <a:t>At the end of this module, you should be able to:</a:t>
            </a:r>
          </a:p>
          <a:p>
            <a:pPr indent="25400">
              <a:spcBef>
                <a:spcPts val="0"/>
              </a:spcBef>
            </a:pPr>
            <a:endParaRPr dirty="0"/>
          </a:p>
          <a:p>
            <a:pPr marL="279400" indent="-254000">
              <a:spcBef>
                <a:spcPts val="0"/>
              </a:spcBef>
              <a:buClr>
                <a:schemeClr val="accent3"/>
              </a:buClr>
              <a:buSzPct val="100000"/>
              <a:buFont typeface="Arial"/>
              <a:buChar char="•"/>
            </a:pPr>
            <a:r>
              <a:rPr dirty="0"/>
              <a:t>Define community engagement</a:t>
            </a:r>
          </a:p>
          <a:p>
            <a:pPr marL="279400" indent="-254000">
              <a:spcBef>
                <a:spcPts val="0"/>
              </a:spcBef>
              <a:buClr>
                <a:schemeClr val="accent3"/>
              </a:buClr>
              <a:buSzPct val="100000"/>
              <a:buFont typeface="Arial"/>
              <a:buChar char="•"/>
            </a:pPr>
            <a:endParaRPr dirty="0"/>
          </a:p>
          <a:p>
            <a:pPr marL="279400" indent="-254000">
              <a:spcBef>
                <a:spcPts val="0"/>
              </a:spcBef>
              <a:buClr>
                <a:schemeClr val="accent3"/>
              </a:buClr>
              <a:buSzPct val="100000"/>
              <a:buFont typeface="Arial"/>
              <a:buChar char="•"/>
            </a:pPr>
            <a:r>
              <a:rPr dirty="0"/>
              <a:t>Explain why community engagement is important for RRTs</a:t>
            </a:r>
          </a:p>
          <a:p>
            <a:pPr marL="279400" indent="-254000">
              <a:spcBef>
                <a:spcPts val="0"/>
              </a:spcBef>
              <a:buClr>
                <a:schemeClr val="accent3"/>
              </a:buClr>
              <a:buSzPct val="100000"/>
              <a:buFont typeface="Arial"/>
              <a:buChar char="•"/>
            </a:pPr>
            <a:endParaRPr dirty="0"/>
          </a:p>
          <a:p>
            <a:pPr marL="279400" indent="-254000">
              <a:spcBef>
                <a:spcPts val="0"/>
              </a:spcBef>
              <a:buClr>
                <a:schemeClr val="accent3"/>
              </a:buClr>
              <a:buSzPct val="100000"/>
              <a:buFont typeface="Arial"/>
              <a:buChar char="•"/>
            </a:pPr>
            <a:r>
              <a:rPr dirty="0"/>
              <a:t>Describe community engagement activities for the</a:t>
            </a:r>
            <a:r>
              <a:rPr lang="hu-HU" dirty="0"/>
              <a:t> </a:t>
            </a:r>
            <a:r>
              <a:rPr dirty="0"/>
              <a:t>different phases of an emergency</a:t>
            </a:r>
          </a:p>
          <a:p>
            <a:pPr marL="279400" indent="-254000">
              <a:spcBef>
                <a:spcPts val="0"/>
              </a:spcBef>
              <a:buClr>
                <a:schemeClr val="accent3"/>
              </a:buClr>
              <a:buSzPct val="100000"/>
              <a:buFont typeface="Arial"/>
              <a:buChar char="•"/>
            </a:pPr>
            <a:endParaRPr dirty="0"/>
          </a:p>
          <a:p>
            <a:pPr marL="279400" indent="-254000">
              <a:spcBef>
                <a:spcPts val="400"/>
              </a:spcBef>
              <a:buClr>
                <a:schemeClr val="accent3"/>
              </a:buClr>
              <a:buSzPct val="100000"/>
              <a:buFont typeface="Arial"/>
              <a:buChar char="•"/>
            </a:pPr>
            <a:r>
              <a:rPr dirty="0"/>
              <a:t>Use tools to engage communities in discussion</a:t>
            </a:r>
          </a:p>
        </p:txBody>
      </p:sp>
      <p:sp>
        <p:nvSpPr>
          <p:cNvPr id="4" name="Google Shape;307;p8">
            <a:extLst>
              <a:ext uri="{FF2B5EF4-FFF2-40B4-BE49-F238E27FC236}">
                <a16:creationId xmlns:a16="http://schemas.microsoft.com/office/drawing/2014/main" id="{04AD836A-32EB-449A-CEF4-A5545FB55AA3}"/>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hu-HU" b="1" dirty="0"/>
              <a:t>Learning objectives</a:t>
            </a:r>
          </a:p>
        </p:txBody>
      </p:sp>
      <p:sp>
        <p:nvSpPr>
          <p:cNvPr id="5" name="Rounded Rectangle 3">
            <a:extLst>
              <a:ext uri="{FF2B5EF4-FFF2-40B4-BE49-F238E27FC236}">
                <a16:creationId xmlns:a16="http://schemas.microsoft.com/office/drawing/2014/main" id="{7A6B4D43-B42F-195D-EE50-853EEAF7E44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Google Shape;1420;g77cecb6c06_0_449"/>
          <p:cNvSpPr txBox="1">
            <a:spLocks noGrp="1"/>
          </p:cNvSpPr>
          <p:nvPr>
            <p:ph type="body" idx="1"/>
          </p:nvPr>
        </p:nvSpPr>
        <p:spPr>
          <a:xfrm>
            <a:off x="930165" y="1101964"/>
            <a:ext cx="10331671" cy="4654072"/>
          </a:xfrm>
          <a:prstGeom prst="rect">
            <a:avLst/>
          </a:prstGeom>
        </p:spPr>
        <p:txBody>
          <a:bodyPr lIns="45699" tIns="45699" rIns="45699" bIns="45699">
            <a:normAutofit lnSpcReduction="10000"/>
          </a:bodyPr>
          <a:lstStyle/>
          <a:p>
            <a:pPr marL="448055" indent="-348488" defTabSz="283533">
              <a:spcBef>
                <a:spcPts val="0"/>
              </a:spcBef>
              <a:buClr>
                <a:srgbClr val="C00000"/>
              </a:buClr>
              <a:buSzPts val="2300"/>
              <a:buFont typeface="Arial"/>
              <a:buChar char="➔"/>
              <a:defRPr sz="2352">
                <a:solidFill>
                  <a:srgbClr val="C00000"/>
                </a:solidFill>
                <a:latin typeface="Source Sans Pro Bold"/>
                <a:ea typeface="Source Sans Pro Bold"/>
                <a:cs typeface="Source Sans Pro Bold"/>
                <a:sym typeface="Source Sans Pro Bold"/>
              </a:defRPr>
            </a:pPr>
            <a:r>
              <a:rPr sz="2800" b="1" dirty="0"/>
              <a:t>Case investigation and contact tracing</a:t>
            </a:r>
          </a:p>
          <a:p>
            <a:pPr indent="99568" defTabSz="283533">
              <a:spcBef>
                <a:spcPts val="0"/>
              </a:spcBef>
              <a:buClr>
                <a:schemeClr val="accent3"/>
              </a:buClr>
              <a:buFont typeface="Arial"/>
              <a:defRPr sz="2352">
                <a:solidFill>
                  <a:srgbClr val="C00000"/>
                </a:solidFill>
              </a:defRPr>
            </a:pPr>
            <a:endParaRPr dirty="0"/>
          </a:p>
          <a:p>
            <a:pPr marL="827658" lvl="1" indent="-248920" defTabSz="283533">
              <a:lnSpc>
                <a:spcPct val="115000"/>
              </a:lnSpc>
              <a:spcBef>
                <a:spcPts val="0"/>
              </a:spcBef>
              <a:buClr>
                <a:srgbClr val="C00000"/>
              </a:buClr>
              <a:buFont typeface="Arial"/>
              <a:defRPr sz="2352"/>
            </a:pPr>
            <a:r>
              <a:rPr dirty="0"/>
              <a:t>Begins with engaging communities about the disease, how to protect individuals and their communities, and how to suppress transmission. </a:t>
            </a:r>
          </a:p>
          <a:p>
            <a:pPr marL="827658" lvl="1" indent="-248920" defTabSz="283533">
              <a:lnSpc>
                <a:spcPct val="115000"/>
              </a:lnSpc>
              <a:spcBef>
                <a:spcPts val="0"/>
              </a:spcBef>
              <a:buClr>
                <a:srgbClr val="C00000"/>
              </a:buClr>
              <a:buFont typeface="Arial"/>
              <a:defRPr sz="2352"/>
            </a:pPr>
            <a:r>
              <a:rPr dirty="0"/>
              <a:t>Engagement with communities and their leaders should help identify potential challenges for contact tracing including language and literacy, access to food and medical care for other illnesses, education, information, as well as stigma and marginalization. </a:t>
            </a:r>
          </a:p>
          <a:p>
            <a:pPr marL="827658" lvl="1" indent="-248920" defTabSz="283533">
              <a:lnSpc>
                <a:spcPct val="115000"/>
              </a:lnSpc>
              <a:spcBef>
                <a:spcPts val="0"/>
              </a:spcBef>
              <a:buClr>
                <a:srgbClr val="C00000"/>
              </a:buClr>
              <a:buFont typeface="Arial"/>
              <a:defRPr sz="2352"/>
            </a:pPr>
            <a:r>
              <a:rPr dirty="0"/>
              <a:t>Special consideration should be given to planning contact tracing for at-risk and vulnerable groups, including, but not limited to, minority groups, homeless persons, migrant workers, refugees, those in prison, and others.*		</a:t>
            </a:r>
          </a:p>
        </p:txBody>
      </p:sp>
      <p:sp>
        <p:nvSpPr>
          <p:cNvPr id="2" name="Title 1">
            <a:extLst>
              <a:ext uri="{FF2B5EF4-FFF2-40B4-BE49-F238E27FC236}">
                <a16:creationId xmlns:a16="http://schemas.microsoft.com/office/drawing/2014/main" id="{B5390938-AFF1-8D27-EEAD-8F0EFD3B4281}"/>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is important during:</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Google Shape;1420;g77cecb6c06_0_449"/>
          <p:cNvSpPr txBox="1">
            <a:spLocks noGrp="1"/>
          </p:cNvSpPr>
          <p:nvPr>
            <p:ph type="body" idx="1"/>
          </p:nvPr>
        </p:nvSpPr>
        <p:spPr>
          <a:xfrm>
            <a:off x="1113612" y="1047409"/>
            <a:ext cx="9964776" cy="4763183"/>
          </a:xfrm>
          <a:prstGeom prst="rect">
            <a:avLst/>
          </a:prstGeom>
        </p:spPr>
        <p:txBody>
          <a:bodyPr lIns="45699" tIns="45699" rIns="45699" bIns="45699">
            <a:normAutofit/>
          </a:bodyPr>
          <a:lstStyle/>
          <a:p>
            <a:pPr marL="420623" indent="-327152" defTabSz="266174">
              <a:spcBef>
                <a:spcPts val="0"/>
              </a:spcBef>
              <a:buClr>
                <a:srgbClr val="C00000"/>
              </a:buClr>
              <a:buSzPts val="2200"/>
              <a:buFont typeface="Arial"/>
              <a:buChar char="➔"/>
              <a:defRPr sz="2208">
                <a:solidFill>
                  <a:srgbClr val="C00000"/>
                </a:solidFill>
                <a:latin typeface="Source Sans Pro Bold"/>
                <a:ea typeface="Source Sans Pro Bold"/>
                <a:cs typeface="Source Sans Pro Bold"/>
                <a:sym typeface="Source Sans Pro Bold"/>
              </a:defRPr>
            </a:pPr>
            <a:r>
              <a:rPr sz="2800" b="1" dirty="0"/>
              <a:t>Case investigation and contact tracing</a:t>
            </a:r>
          </a:p>
          <a:p>
            <a:pPr defTabSz="266174">
              <a:spcBef>
                <a:spcPts val="0"/>
              </a:spcBef>
              <a:buClr>
                <a:schemeClr val="accent6"/>
              </a:buClr>
              <a:defRPr sz="2208">
                <a:solidFill>
                  <a:srgbClr val="C00000"/>
                </a:solidFill>
              </a:defRPr>
            </a:pPr>
            <a:endParaRPr dirty="0"/>
          </a:p>
          <a:p>
            <a:pPr marL="740157" indent="-342900" defTabSz="266174">
              <a:lnSpc>
                <a:spcPct val="115000"/>
              </a:lnSpc>
              <a:spcBef>
                <a:spcPts val="0"/>
              </a:spcBef>
              <a:buClr>
                <a:schemeClr val="accent3"/>
              </a:buClr>
              <a:buSzPct val="100000"/>
              <a:buFont typeface="Arial" panose="020B0604020202020204" pitchFamily="34" charset="0"/>
              <a:buChar char="•"/>
              <a:defRPr sz="2208"/>
            </a:pPr>
            <a:r>
              <a:rPr dirty="0"/>
              <a:t>Communication about contact tracing should emphasize </a:t>
            </a:r>
            <a:r>
              <a:rPr u="sng" dirty="0">
                <a:solidFill>
                  <a:srgbClr val="65A000"/>
                </a:solidFill>
              </a:rPr>
              <a:t>solidarity</a:t>
            </a:r>
            <a:r>
              <a:rPr dirty="0">
                <a:solidFill>
                  <a:srgbClr val="65A000"/>
                </a:solidFill>
              </a:rPr>
              <a:t>, </a:t>
            </a:r>
            <a:r>
              <a:rPr u="sng" dirty="0">
                <a:solidFill>
                  <a:srgbClr val="65A000"/>
                </a:solidFill>
              </a:rPr>
              <a:t>reciprocity</a:t>
            </a:r>
            <a:r>
              <a:rPr dirty="0">
                <a:solidFill>
                  <a:srgbClr val="65A000"/>
                </a:solidFill>
              </a:rPr>
              <a:t>,</a:t>
            </a:r>
            <a:r>
              <a:rPr lang="hu-HU" dirty="0">
                <a:solidFill>
                  <a:srgbClr val="65A000"/>
                </a:solidFill>
              </a:rPr>
              <a:t> </a:t>
            </a:r>
            <a:r>
              <a:rPr dirty="0"/>
              <a:t>and </a:t>
            </a:r>
            <a:r>
              <a:rPr dirty="0" err="1"/>
              <a:t>thecommon</a:t>
            </a:r>
            <a:r>
              <a:rPr dirty="0"/>
              <a:t> good. By participating in contact tracing, communities will</a:t>
            </a:r>
            <a:r>
              <a:rPr lang="hu-HU" dirty="0"/>
              <a:t> </a:t>
            </a:r>
            <a:r>
              <a:rPr dirty="0"/>
              <a:t>contribute to controlling </a:t>
            </a:r>
            <a:r>
              <a:rPr u="sng" dirty="0">
                <a:solidFill>
                  <a:srgbClr val="65A000"/>
                </a:solidFill>
              </a:rPr>
              <a:t>local</a:t>
            </a:r>
            <a:r>
              <a:rPr dirty="0">
                <a:solidFill>
                  <a:srgbClr val="65A000"/>
                </a:solidFill>
              </a:rPr>
              <a:t> </a:t>
            </a:r>
            <a:r>
              <a:rPr u="sng" dirty="0">
                <a:solidFill>
                  <a:srgbClr val="65A000"/>
                </a:solidFill>
              </a:rPr>
              <a:t>spread </a:t>
            </a:r>
            <a:r>
              <a:rPr dirty="0"/>
              <a:t>of COVID-19, vulnerable people will be</a:t>
            </a:r>
            <a:r>
              <a:rPr lang="hu-HU" dirty="0"/>
              <a:t> </a:t>
            </a:r>
            <a:r>
              <a:rPr dirty="0"/>
              <a:t>protected, and more restrictive measures, such as general stay-at-home orders,</a:t>
            </a:r>
            <a:r>
              <a:rPr lang="hu-HU" dirty="0"/>
              <a:t> </a:t>
            </a:r>
            <a:r>
              <a:rPr dirty="0"/>
              <a:t>might be avoided or minimized. </a:t>
            </a:r>
          </a:p>
          <a:p>
            <a:pPr marL="740157" indent="-342900" defTabSz="266174">
              <a:lnSpc>
                <a:spcPct val="115000"/>
              </a:lnSpc>
              <a:spcBef>
                <a:spcPts val="0"/>
              </a:spcBef>
              <a:buClr>
                <a:schemeClr val="accent3"/>
              </a:buClr>
              <a:buSzPct val="100000"/>
              <a:buFont typeface="Arial" panose="020B0604020202020204" pitchFamily="34" charset="0"/>
              <a:buChar char="•"/>
              <a:defRPr sz="2208"/>
            </a:pPr>
            <a:r>
              <a:rPr lang="hu-HU" dirty="0"/>
              <a:t> </a:t>
            </a:r>
            <a:r>
              <a:rPr dirty="0"/>
              <a:t>All communities are likely to express </a:t>
            </a:r>
            <a:r>
              <a:rPr u="sng" dirty="0">
                <a:solidFill>
                  <a:srgbClr val="65A000"/>
                </a:solidFill>
              </a:rPr>
              <a:t>concerns</a:t>
            </a:r>
            <a:r>
              <a:rPr dirty="0"/>
              <a:t> about privacy and</a:t>
            </a:r>
          </a:p>
          <a:p>
            <a:pPr marL="315468" defTabSz="266174">
              <a:lnSpc>
                <a:spcPct val="115000"/>
              </a:lnSpc>
              <a:spcBef>
                <a:spcPts val="0"/>
              </a:spcBef>
              <a:buClr>
                <a:schemeClr val="accent3"/>
              </a:buClr>
              <a:defRPr sz="2208"/>
            </a:pPr>
            <a:r>
              <a:rPr lang="hu-HU" dirty="0"/>
              <a:t>		</a:t>
            </a:r>
            <a:r>
              <a:rPr dirty="0"/>
              <a:t>confidentiality</a:t>
            </a:r>
            <a:r>
              <a:rPr lang="hu-HU" dirty="0"/>
              <a:t> </a:t>
            </a:r>
            <a:r>
              <a:rPr dirty="0"/>
              <a:t>of their personal health information. Public health agencies</a:t>
            </a:r>
            <a:r>
              <a:rPr lang="hu-HU" dirty="0"/>
              <a:t> 			</a:t>
            </a:r>
            <a:r>
              <a:rPr dirty="0"/>
              <a:t>implementing</a:t>
            </a:r>
            <a:r>
              <a:rPr lang="hu-HU" dirty="0"/>
              <a:t> </a:t>
            </a:r>
            <a:r>
              <a:rPr dirty="0"/>
              <a:t>contact tracing for COVID-19 should be prepared t</a:t>
            </a:r>
            <a:r>
              <a:rPr lang="hu-HU" dirty="0"/>
              <a:t>o 							</a:t>
            </a:r>
            <a:r>
              <a:rPr u="sng" dirty="0">
                <a:solidFill>
                  <a:srgbClr val="65A000"/>
                </a:solidFill>
              </a:rPr>
              <a:t>communicate</a:t>
            </a:r>
            <a:r>
              <a:rPr dirty="0"/>
              <a:t> how</a:t>
            </a:r>
            <a:r>
              <a:rPr lang="hu-HU" dirty="0"/>
              <a:t> </a:t>
            </a:r>
            <a:r>
              <a:rPr dirty="0"/>
              <a:t>information will be used, stored, and accessed, and how</a:t>
            </a:r>
            <a:r>
              <a:rPr lang="hu-HU" dirty="0"/>
              <a:t> 			i</a:t>
            </a:r>
            <a:r>
              <a:rPr dirty="0" err="1"/>
              <a:t>ndividuals</a:t>
            </a:r>
            <a:r>
              <a:rPr dirty="0"/>
              <a:t> will be</a:t>
            </a:r>
            <a:r>
              <a:rPr lang="hu-HU" dirty="0"/>
              <a:t> </a:t>
            </a:r>
            <a:r>
              <a:rPr dirty="0"/>
              <a:t>protected from harmful disclosure or identification. </a:t>
            </a:r>
          </a:p>
        </p:txBody>
      </p:sp>
      <p:sp>
        <p:nvSpPr>
          <p:cNvPr id="4" name="Title 1">
            <a:extLst>
              <a:ext uri="{FF2B5EF4-FFF2-40B4-BE49-F238E27FC236}">
                <a16:creationId xmlns:a16="http://schemas.microsoft.com/office/drawing/2014/main" id="{23ECA2D3-1C25-4BCB-C987-5C6B13A15147}"/>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is important during:</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Google Shape;1427;g77cecb6c06_0_455"/>
          <p:cNvSpPr txBox="1">
            <a:spLocks noGrp="1"/>
          </p:cNvSpPr>
          <p:nvPr>
            <p:ph type="body" idx="1"/>
          </p:nvPr>
        </p:nvSpPr>
        <p:spPr>
          <a:xfrm>
            <a:off x="894859" y="773480"/>
            <a:ext cx="10402282" cy="5311041"/>
          </a:xfrm>
          <a:prstGeom prst="rect">
            <a:avLst/>
          </a:prstGeom>
        </p:spPr>
        <p:txBody>
          <a:bodyPr lIns="45699" tIns="45699" rIns="45699" bIns="45699"/>
          <a:lstStyle/>
          <a:p>
            <a:pPr marL="304799" indent="-304799" defTabSz="231456">
              <a:spcBef>
                <a:spcPts val="400"/>
              </a:spcBef>
              <a:buClr>
                <a:srgbClr val="C00000"/>
              </a:buClr>
              <a:buSzPts val="1900"/>
              <a:buFont typeface="Arial"/>
              <a:buChar char="➔"/>
              <a:defRPr sz="1920">
                <a:solidFill>
                  <a:srgbClr val="C00000"/>
                </a:solidFill>
                <a:latin typeface="Source Sans Pro Bold"/>
                <a:ea typeface="Source Sans Pro Bold"/>
                <a:cs typeface="Source Sans Pro Bold"/>
                <a:sym typeface="Source Sans Pro Bold"/>
              </a:defRPr>
            </a:pPr>
            <a:r>
              <a:rPr sz="2800" b="1" dirty="0"/>
              <a:t>Managing deceased COVID-19 patients for safe and dignified burial</a:t>
            </a:r>
          </a:p>
          <a:p>
            <a:pPr defTabSz="231456">
              <a:spcBef>
                <a:spcPts val="400"/>
              </a:spcBef>
              <a:defRPr sz="1920"/>
            </a:pPr>
            <a:endParaRPr dirty="0"/>
          </a:p>
          <a:p>
            <a:pPr indent="203200" defTabSz="231456">
              <a:spcBef>
                <a:spcPts val="400"/>
              </a:spcBef>
              <a:defRPr sz="1920"/>
            </a:pPr>
            <a:r>
              <a:rPr dirty="0"/>
              <a:t>Key considerations include the following:</a:t>
            </a:r>
            <a:endParaRPr dirty="0">
              <a:solidFill>
                <a:srgbClr val="D46112"/>
              </a:solidFill>
            </a:endParaRPr>
          </a:p>
          <a:p>
            <a:pPr marL="406400" indent="-203200" defTabSz="231456">
              <a:spcBef>
                <a:spcPts val="400"/>
              </a:spcBef>
              <a:buClr>
                <a:srgbClr val="C00000"/>
              </a:buClr>
              <a:buSzPct val="100000"/>
              <a:buChar char="•"/>
              <a:defRPr sz="1920"/>
            </a:pPr>
            <a:r>
              <a:rPr dirty="0"/>
              <a:t>Advice and assistance from religious and community leaders should be sought to improve</a:t>
            </a:r>
          </a:p>
          <a:p>
            <a:pPr marL="274320" indent="-71119" defTabSz="231456">
              <a:spcBef>
                <a:spcPts val="400"/>
              </a:spcBef>
              <a:buClr>
                <a:schemeClr val="accent3"/>
              </a:buClr>
              <a:defRPr sz="1920"/>
            </a:pPr>
            <a:r>
              <a:rPr dirty="0"/>
              <a:t>understanding and acceptance of the recovery, management, and identification of the dead</a:t>
            </a:r>
            <a:r>
              <a:rPr lang="hu-HU" dirty="0"/>
              <a:t> b</a:t>
            </a:r>
            <a:r>
              <a:rPr dirty="0" err="1"/>
              <a:t>odies</a:t>
            </a:r>
            <a:r>
              <a:rPr lang="hu-HU" dirty="0"/>
              <a:t>.</a:t>
            </a:r>
            <a:endParaRPr dirty="0"/>
          </a:p>
          <a:p>
            <a:pPr marL="406400" indent="-203200" defTabSz="231456">
              <a:spcBef>
                <a:spcPts val="400"/>
              </a:spcBef>
              <a:buClr>
                <a:srgbClr val="C00000"/>
              </a:buClr>
              <a:buSzPct val="100000"/>
              <a:buChar char="•"/>
              <a:defRPr sz="1920"/>
            </a:pPr>
            <a:r>
              <a:rPr dirty="0"/>
              <a:t>Families should be informed about findings and the identification of their loved ones</a:t>
            </a:r>
            <a:r>
              <a:rPr lang="hu-HU" dirty="0"/>
              <a:t>.</a:t>
            </a:r>
            <a:r>
              <a:rPr dirty="0"/>
              <a:t> </a:t>
            </a:r>
          </a:p>
          <a:p>
            <a:pPr marL="406400" indent="-203200" defTabSz="231456">
              <a:spcBef>
                <a:spcPts val="400"/>
              </a:spcBef>
              <a:buClr>
                <a:srgbClr val="C00000"/>
              </a:buClr>
              <a:buSzPct val="100000"/>
              <a:buChar char="•"/>
              <a:defRPr sz="1920"/>
            </a:pPr>
            <a:r>
              <a:rPr dirty="0"/>
              <a:t>The dead and their bereaved should be respected at all times. Cultural and religious needs</a:t>
            </a:r>
          </a:p>
          <a:p>
            <a:pPr marL="274320" indent="132080" defTabSz="231456">
              <a:spcBef>
                <a:spcPts val="400"/>
              </a:spcBef>
              <a:buClr>
                <a:schemeClr val="accent3"/>
              </a:buClr>
              <a:defRPr sz="1920"/>
            </a:pPr>
            <a:r>
              <a:rPr dirty="0"/>
              <a:t>should be observed and normal procedures for mourning and burial allowed to the extent</a:t>
            </a:r>
          </a:p>
          <a:p>
            <a:pPr marL="274320" indent="132080" defTabSz="231456">
              <a:spcBef>
                <a:spcPts val="400"/>
              </a:spcBef>
              <a:buClr>
                <a:schemeClr val="accent3"/>
              </a:buClr>
              <a:defRPr sz="1920"/>
            </a:pPr>
            <a:r>
              <a:rPr dirty="0"/>
              <a:t>possible during an emergency.</a:t>
            </a:r>
          </a:p>
          <a:p>
            <a:pPr marL="406400" indent="-203200" defTabSz="231456">
              <a:spcBef>
                <a:spcPts val="400"/>
              </a:spcBef>
              <a:buClr>
                <a:srgbClr val="C00000"/>
              </a:buClr>
              <a:buSzPct val="100000"/>
              <a:buChar char="•"/>
              <a:defRPr sz="1920"/>
            </a:pPr>
            <a:r>
              <a:rPr dirty="0"/>
              <a:t>If the family wishes to view the body, they may do so, using standard precautions at all times</a:t>
            </a:r>
          </a:p>
          <a:p>
            <a:pPr marL="274320" indent="-71119" defTabSz="231456">
              <a:spcBef>
                <a:spcPts val="400"/>
              </a:spcBef>
              <a:buClr>
                <a:schemeClr val="accent3"/>
              </a:buClr>
              <a:defRPr sz="1920"/>
            </a:pPr>
            <a:r>
              <a:rPr dirty="0"/>
              <a:t>including hand hygiene. Give the family clear instructions not to touch or kiss the body. </a:t>
            </a:r>
          </a:p>
          <a:p>
            <a:pPr marL="406400" indent="-203200" defTabSz="231456">
              <a:spcBef>
                <a:spcPts val="400"/>
              </a:spcBef>
              <a:buClr>
                <a:srgbClr val="C00000"/>
              </a:buClr>
              <a:buSzPct val="100000"/>
              <a:buChar char="•"/>
              <a:defRPr sz="1920"/>
            </a:pPr>
            <a:r>
              <a:rPr dirty="0"/>
              <a:t>Psycho-social support should be adapted to needs, culture, and context and should consider</a:t>
            </a:r>
          </a:p>
          <a:p>
            <a:pPr marL="304800" indent="-101600" defTabSz="231456">
              <a:spcBef>
                <a:spcPts val="400"/>
              </a:spcBef>
              <a:buClr>
                <a:schemeClr val="accent3"/>
              </a:buClr>
              <a:defRPr sz="1920"/>
            </a:pPr>
            <a:r>
              <a:rPr dirty="0"/>
              <a:t>local coping mechanisms.</a:t>
            </a:r>
          </a:p>
          <a:p>
            <a:pPr marL="406400" indent="-203200" defTabSz="231456">
              <a:spcBef>
                <a:spcPts val="200"/>
              </a:spcBef>
              <a:buClr>
                <a:srgbClr val="C00000"/>
              </a:buClr>
              <a:buSzPct val="100000"/>
              <a:buChar char="•"/>
              <a:defRPr sz="1920"/>
            </a:pPr>
            <a:r>
              <a:rPr dirty="0"/>
              <a:t>For more information on managing deceased COVID-19 patients for safe and dignified burial:</a:t>
            </a:r>
          </a:p>
          <a:p>
            <a:pPr marL="406400" indent="-203200" defTabSz="231456">
              <a:spcBef>
                <a:spcPts val="200"/>
              </a:spcBef>
              <a:buClr>
                <a:srgbClr val="C00000"/>
              </a:buClr>
              <a:buSzPct val="100000"/>
              <a:buChar char="•"/>
              <a:defRPr sz="1920"/>
            </a:pPr>
            <a:r>
              <a:rPr dirty="0"/>
              <a:t>See </a:t>
            </a:r>
            <a:r>
              <a:rPr u="sng" dirty="0"/>
              <a:t>RRT module on infection prevention and control</a:t>
            </a:r>
            <a:r>
              <a:rPr lang="hu-HU" u="sng" dirty="0"/>
              <a:t>.</a:t>
            </a:r>
            <a:endParaRPr u="sng" dirty="0"/>
          </a:p>
        </p:txBody>
      </p:sp>
      <p:sp>
        <p:nvSpPr>
          <p:cNvPr id="2" name="Title 1">
            <a:extLst>
              <a:ext uri="{FF2B5EF4-FFF2-40B4-BE49-F238E27FC236}">
                <a16:creationId xmlns:a16="http://schemas.microsoft.com/office/drawing/2014/main" id="{6DD8C435-30EB-6593-9A01-304BE286D420}"/>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Community engagement is important during:</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Google Shape;1434;g7510dbd89e_7_296"/>
          <p:cNvSpPr txBox="1">
            <a:spLocks noGrp="1"/>
          </p:cNvSpPr>
          <p:nvPr>
            <p:ph type="body" idx="4294967295"/>
          </p:nvPr>
        </p:nvSpPr>
        <p:spPr>
          <a:xfrm>
            <a:off x="4273551" y="1512635"/>
            <a:ext cx="7529515" cy="3832731"/>
          </a:xfrm>
          <a:prstGeom prst="rect">
            <a:avLst/>
          </a:prstGeom>
        </p:spPr>
        <p:txBody>
          <a:bodyPr lIns="45699" tIns="45699" rIns="45699" bIns="45699" anchor="t"/>
          <a:lstStyle/>
          <a:p>
            <a:pPr>
              <a:spcBef>
                <a:spcPts val="500"/>
              </a:spcBef>
              <a:defRPr>
                <a:solidFill>
                  <a:srgbClr val="C00000"/>
                </a:solidFill>
                <a:latin typeface="Source Sans Pro Bold"/>
                <a:ea typeface="Source Sans Pro Bold"/>
                <a:cs typeface="Source Sans Pro Bold"/>
                <a:sym typeface="Source Sans Pro Bold"/>
              </a:defRPr>
            </a:pPr>
            <a:r>
              <a:rPr sz="2800" b="1" dirty="0"/>
              <a:t>What have we learned so far (1) </a:t>
            </a:r>
            <a:endParaRPr lang="hu-HU" sz="2800" b="1" dirty="0"/>
          </a:p>
          <a:p>
            <a:pPr>
              <a:spcBef>
                <a:spcPts val="500"/>
              </a:spcBef>
              <a:defRPr>
                <a:solidFill>
                  <a:srgbClr val="C00000"/>
                </a:solidFill>
                <a:latin typeface="Source Sans Pro Bold"/>
                <a:ea typeface="Source Sans Pro Bold"/>
                <a:cs typeface="Source Sans Pro Bold"/>
                <a:sym typeface="Source Sans Pro Bold"/>
              </a:defRPr>
            </a:pPr>
            <a:endParaRPr sz="2800" b="1" dirty="0"/>
          </a:p>
          <a:p>
            <a:pPr marL="342900" indent="-342900">
              <a:spcBef>
                <a:spcPts val="500"/>
              </a:spcBef>
              <a:buClr>
                <a:srgbClr val="65A000"/>
              </a:buClr>
              <a:buSzPct val="100000"/>
              <a:buFont typeface="Arial" panose="020B0604020202020204" pitchFamily="34" charset="0"/>
              <a:buChar char="•"/>
            </a:pPr>
            <a:r>
              <a:rPr dirty="0"/>
              <a:t>Involve local people the community trust e.g., religious</a:t>
            </a:r>
            <a:r>
              <a:rPr lang="fr-FR" dirty="0"/>
              <a:t> </a:t>
            </a:r>
            <a:r>
              <a:rPr dirty="0"/>
              <a:t>leaders, elders, etc. </a:t>
            </a:r>
          </a:p>
          <a:p>
            <a:pPr marL="342900" indent="-342900">
              <a:spcBef>
                <a:spcPts val="500"/>
              </a:spcBef>
              <a:buClr>
                <a:srgbClr val="65A000"/>
              </a:buClr>
              <a:buSzPct val="100000"/>
              <a:buFont typeface="Arial" panose="020B0604020202020204" pitchFamily="34" charset="0"/>
              <a:buChar char="•"/>
            </a:pPr>
            <a:r>
              <a:rPr dirty="0"/>
              <a:t>Know &amp; understand local customs relating to activities</a:t>
            </a:r>
            <a:r>
              <a:rPr lang="fr-FR" dirty="0"/>
              <a:t> </a:t>
            </a:r>
            <a:r>
              <a:rPr dirty="0"/>
              <a:t>that might spread the disease.</a:t>
            </a:r>
          </a:p>
          <a:p>
            <a:pPr marL="342900" indent="-342900">
              <a:spcBef>
                <a:spcPts val="500"/>
              </a:spcBef>
              <a:buClr>
                <a:srgbClr val="65A000"/>
              </a:buClr>
              <a:buSzPct val="100000"/>
              <a:buFont typeface="Arial" panose="020B0604020202020204" pitchFamily="34" charset="0"/>
              <a:buChar char="•"/>
            </a:pPr>
            <a:r>
              <a:rPr dirty="0"/>
              <a:t>Be knowledgeable of the community dynamics,</a:t>
            </a:r>
            <a:r>
              <a:rPr lang="fr-FR" dirty="0"/>
              <a:t> </a:t>
            </a:r>
            <a:r>
              <a:rPr dirty="0"/>
              <a:t>structures. Pre-existing tensions and conflict should be</a:t>
            </a:r>
            <a:r>
              <a:rPr lang="fr-FR" dirty="0"/>
              <a:t> </a:t>
            </a:r>
            <a:r>
              <a:rPr dirty="0"/>
              <a:t>taken into account.</a:t>
            </a:r>
          </a:p>
        </p:txBody>
      </p:sp>
      <p:sp>
        <p:nvSpPr>
          <p:cNvPr id="2" name="Google Shape;307;p8">
            <a:extLst>
              <a:ext uri="{FF2B5EF4-FFF2-40B4-BE49-F238E27FC236}">
                <a16:creationId xmlns:a16="http://schemas.microsoft.com/office/drawing/2014/main" id="{540F8ED8-982E-FFD8-462F-BD6C93540A58}"/>
              </a:ext>
            </a:extLst>
          </p:cNvPr>
          <p:cNvSpPr txBox="1">
            <a:spLocks/>
          </p:cNvSpPr>
          <p:nvPr/>
        </p:nvSpPr>
        <p:spPr>
          <a:xfrm>
            <a:off x="388934" y="949911"/>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Lessons from the Ebola outbreak  in West Africa: </a:t>
            </a:r>
            <a:endParaRPr lang="hu-HU" b="1" dirty="0"/>
          </a:p>
        </p:txBody>
      </p:sp>
      <p:sp>
        <p:nvSpPr>
          <p:cNvPr id="5" name="Rounded Rectangle 3">
            <a:extLst>
              <a:ext uri="{FF2B5EF4-FFF2-40B4-BE49-F238E27FC236}">
                <a16:creationId xmlns:a16="http://schemas.microsoft.com/office/drawing/2014/main" id="{A8566445-7F6C-4AED-7E51-FDB68AC7C4C6}"/>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Google Shape;1440;g7510dbd89e_7_301"/>
          <p:cNvSpPr txBox="1">
            <a:spLocks noGrp="1"/>
          </p:cNvSpPr>
          <p:nvPr>
            <p:ph type="body" idx="4294967295"/>
          </p:nvPr>
        </p:nvSpPr>
        <p:spPr>
          <a:xfrm>
            <a:off x="4273551" y="1765737"/>
            <a:ext cx="7529515" cy="3338923"/>
          </a:xfrm>
          <a:prstGeom prst="rect">
            <a:avLst/>
          </a:prstGeom>
        </p:spPr>
        <p:txBody>
          <a:bodyPr lIns="45699" tIns="45699" rIns="45699" bIns="45699" anchor="t"/>
          <a:lstStyle/>
          <a:p>
            <a:pPr>
              <a:spcBef>
                <a:spcPts val="500"/>
              </a:spcBef>
              <a:defRPr>
                <a:solidFill>
                  <a:srgbClr val="C00000"/>
                </a:solidFill>
                <a:latin typeface="Source Sans Pro Bold"/>
                <a:ea typeface="Source Sans Pro Bold"/>
                <a:cs typeface="Source Sans Pro Bold"/>
                <a:sym typeface="Source Sans Pro Bold"/>
              </a:defRPr>
            </a:pPr>
            <a:r>
              <a:rPr sz="2800" b="1" dirty="0"/>
              <a:t>What have we learned so far (2) </a:t>
            </a:r>
            <a:endParaRPr lang="hu-HU" sz="2800" b="1" dirty="0"/>
          </a:p>
          <a:p>
            <a:pPr>
              <a:spcBef>
                <a:spcPts val="500"/>
              </a:spcBef>
              <a:defRPr>
                <a:solidFill>
                  <a:srgbClr val="C00000"/>
                </a:solidFill>
                <a:latin typeface="Source Sans Pro Bold"/>
                <a:ea typeface="Source Sans Pro Bold"/>
                <a:cs typeface="Source Sans Pro Bold"/>
                <a:sym typeface="Source Sans Pro Bold"/>
              </a:defRPr>
            </a:pPr>
            <a:endParaRPr sz="2800" b="1" dirty="0"/>
          </a:p>
          <a:p>
            <a:pPr marL="240631" indent="-240631">
              <a:spcBef>
                <a:spcPts val="500"/>
              </a:spcBef>
              <a:buClr>
                <a:srgbClr val="65A000"/>
              </a:buClr>
              <a:buSzPct val="100000"/>
              <a:buChar char="•"/>
            </a:pPr>
            <a:r>
              <a:rPr dirty="0"/>
              <a:t>Consider the target audience when communicating. </a:t>
            </a:r>
          </a:p>
          <a:p>
            <a:pPr marL="240631" indent="-240631">
              <a:spcBef>
                <a:spcPts val="500"/>
              </a:spcBef>
              <a:buClr>
                <a:srgbClr val="65A000"/>
              </a:buClr>
              <a:buSzPct val="100000"/>
              <a:buChar char="•"/>
            </a:pPr>
            <a:r>
              <a:rPr dirty="0"/>
              <a:t>Adapt the message to the context to help win the trust of</a:t>
            </a:r>
            <a:r>
              <a:rPr lang="hu-HU" dirty="0"/>
              <a:t> </a:t>
            </a:r>
            <a:r>
              <a:rPr dirty="0"/>
              <a:t>the community. </a:t>
            </a:r>
          </a:p>
          <a:p>
            <a:pPr marL="240631" indent="-240631">
              <a:spcBef>
                <a:spcPts val="500"/>
              </a:spcBef>
              <a:buClr>
                <a:srgbClr val="65A000"/>
              </a:buClr>
              <a:buSzPct val="100000"/>
              <a:buChar char="•"/>
            </a:pPr>
            <a:r>
              <a:rPr dirty="0"/>
              <a:t>Engage the community to explain the risks, and how</a:t>
            </a:r>
            <a:r>
              <a:rPr lang="hu-HU" dirty="0"/>
              <a:t> </a:t>
            </a:r>
            <a:r>
              <a:rPr dirty="0"/>
              <a:t>they can be prevented, increases acceptance. </a:t>
            </a:r>
          </a:p>
          <a:p>
            <a:pPr marL="240631" indent="-240631">
              <a:spcBef>
                <a:spcPts val="500"/>
              </a:spcBef>
              <a:buClr>
                <a:srgbClr val="65A000"/>
              </a:buClr>
              <a:buSzPct val="100000"/>
              <a:buChar char="•"/>
            </a:pPr>
            <a:r>
              <a:rPr dirty="0"/>
              <a:t>Address </a:t>
            </a:r>
            <a:r>
              <a:rPr dirty="0" err="1"/>
              <a:t>rumours</a:t>
            </a:r>
            <a:r>
              <a:rPr dirty="0"/>
              <a:t> as they are recognized.</a:t>
            </a:r>
          </a:p>
        </p:txBody>
      </p:sp>
      <p:sp>
        <p:nvSpPr>
          <p:cNvPr id="7" name="Rounded Rectangle 3">
            <a:extLst>
              <a:ext uri="{FF2B5EF4-FFF2-40B4-BE49-F238E27FC236}">
                <a16:creationId xmlns:a16="http://schemas.microsoft.com/office/drawing/2014/main" id="{90186C90-BABB-3FAA-ED36-E6A1E7F651FF}"/>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
        <p:nvSpPr>
          <p:cNvPr id="8" name="Google Shape;307;p8">
            <a:extLst>
              <a:ext uri="{FF2B5EF4-FFF2-40B4-BE49-F238E27FC236}">
                <a16:creationId xmlns:a16="http://schemas.microsoft.com/office/drawing/2014/main" id="{02B38292-D496-29FC-10EA-917FD45EAE9B}"/>
              </a:ext>
            </a:extLst>
          </p:cNvPr>
          <p:cNvSpPr txBox="1">
            <a:spLocks/>
          </p:cNvSpPr>
          <p:nvPr/>
        </p:nvSpPr>
        <p:spPr>
          <a:xfrm>
            <a:off x="388934" y="949911"/>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Lessons from the Ebola outbreak  in West Africa: </a:t>
            </a:r>
            <a:endParaRPr lang="hu-HU" b="1" dirty="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Google Shape;1446;g7510dbd89e_7_306"/>
          <p:cNvSpPr txBox="1">
            <a:spLocks noGrp="1"/>
          </p:cNvSpPr>
          <p:nvPr>
            <p:ph type="body" idx="4294967295"/>
          </p:nvPr>
        </p:nvSpPr>
        <p:spPr>
          <a:xfrm>
            <a:off x="4273551" y="1093966"/>
            <a:ext cx="7529515" cy="4670068"/>
          </a:xfrm>
          <a:prstGeom prst="rect">
            <a:avLst/>
          </a:prstGeom>
        </p:spPr>
        <p:txBody>
          <a:bodyPr lIns="45699" tIns="45699" rIns="45699" bIns="45699" anchor="t"/>
          <a:lstStyle/>
          <a:p>
            <a:pPr>
              <a:spcBef>
                <a:spcPts val="0"/>
              </a:spcBef>
              <a:defRPr>
                <a:solidFill>
                  <a:srgbClr val="C00000"/>
                </a:solidFill>
                <a:latin typeface="Source Sans Pro Bold"/>
                <a:ea typeface="Source Sans Pro Bold"/>
                <a:cs typeface="Source Sans Pro Bold"/>
                <a:sym typeface="Source Sans Pro Bold"/>
              </a:defRPr>
            </a:pPr>
            <a:r>
              <a:rPr sz="2800" b="1" dirty="0"/>
              <a:t>What have we learned so far (3) </a:t>
            </a:r>
            <a:endParaRPr lang="hu-HU" sz="2800" b="1" dirty="0"/>
          </a:p>
          <a:p>
            <a:pPr>
              <a:spcBef>
                <a:spcPts val="0"/>
              </a:spcBef>
              <a:defRPr>
                <a:solidFill>
                  <a:srgbClr val="C00000"/>
                </a:solidFill>
                <a:latin typeface="Source Sans Pro Bold"/>
                <a:ea typeface="Source Sans Pro Bold"/>
                <a:cs typeface="Source Sans Pro Bold"/>
                <a:sym typeface="Source Sans Pro Bold"/>
              </a:defRPr>
            </a:pPr>
            <a:endParaRPr sz="2800" b="1" dirty="0"/>
          </a:p>
          <a:p>
            <a:pPr marL="254000" indent="-254000">
              <a:spcBef>
                <a:spcPts val="0"/>
              </a:spcBef>
              <a:buClr>
                <a:srgbClr val="65A000"/>
              </a:buClr>
              <a:buSzPct val="100000"/>
              <a:buChar char="•"/>
            </a:pPr>
            <a:r>
              <a:rPr dirty="0"/>
              <a:t>Distrust of certain actors or authorities can impact</a:t>
            </a:r>
            <a:r>
              <a:rPr lang="hu-HU" dirty="0"/>
              <a:t> </a:t>
            </a:r>
            <a:r>
              <a:rPr dirty="0"/>
              <a:t>community acceptance. </a:t>
            </a:r>
          </a:p>
          <a:p>
            <a:pPr marL="254000" indent="-254000">
              <a:spcBef>
                <a:spcPts val="600"/>
              </a:spcBef>
              <a:buClr>
                <a:srgbClr val="65A000"/>
              </a:buClr>
              <a:buSzPct val="100000"/>
              <a:buChar char="•"/>
            </a:pPr>
            <a:r>
              <a:rPr dirty="0"/>
              <a:t>Adapt response to allow people to carry out their</a:t>
            </a:r>
            <a:r>
              <a:rPr lang="hu-HU" dirty="0"/>
              <a:t> </a:t>
            </a:r>
            <a:r>
              <a:rPr dirty="0"/>
              <a:t>traditional practices, but in a way that decreases the risk</a:t>
            </a:r>
            <a:r>
              <a:rPr lang="hu-HU" dirty="0"/>
              <a:t> </a:t>
            </a:r>
            <a:r>
              <a:rPr dirty="0"/>
              <a:t>of disease transmission. </a:t>
            </a:r>
          </a:p>
          <a:p>
            <a:pPr marL="254000" indent="-254000">
              <a:spcBef>
                <a:spcPts val="0"/>
              </a:spcBef>
              <a:buClr>
                <a:srgbClr val="65A000"/>
              </a:buClr>
              <a:buSzPct val="100000"/>
              <a:buChar char="•"/>
            </a:pPr>
            <a:r>
              <a:rPr dirty="0"/>
              <a:t>Community can provide positive contribution to the</a:t>
            </a:r>
            <a:r>
              <a:rPr lang="hu-HU" dirty="0"/>
              <a:t> </a:t>
            </a:r>
            <a:r>
              <a:rPr dirty="0"/>
              <a:t>response. Be conscious, seize and harness the</a:t>
            </a:r>
            <a:r>
              <a:rPr lang="hu-HU" dirty="0"/>
              <a:t> </a:t>
            </a:r>
            <a:r>
              <a:rPr dirty="0"/>
              <a:t>opportunity</a:t>
            </a:r>
          </a:p>
          <a:p>
            <a:pPr marL="254000" indent="-254000">
              <a:spcBef>
                <a:spcPts val="600"/>
              </a:spcBef>
              <a:buClr>
                <a:srgbClr val="65A000"/>
              </a:buClr>
              <a:buSzPct val="100000"/>
              <a:buChar char="•"/>
            </a:pPr>
            <a:r>
              <a:rPr dirty="0"/>
              <a:t>Our own cultural biases and prejudices can impact the</a:t>
            </a:r>
            <a:r>
              <a:rPr lang="hu-HU" dirty="0"/>
              <a:t> </a:t>
            </a:r>
            <a:r>
              <a:rPr dirty="0"/>
              <a:t>way we work. Constant awareness of these limitations</a:t>
            </a:r>
            <a:r>
              <a:rPr lang="hu-HU" dirty="0"/>
              <a:t> </a:t>
            </a:r>
            <a:r>
              <a:rPr dirty="0"/>
              <a:t>are important. </a:t>
            </a:r>
          </a:p>
        </p:txBody>
      </p:sp>
      <p:sp>
        <p:nvSpPr>
          <p:cNvPr id="4" name="Rounded Rectangle 3">
            <a:extLst>
              <a:ext uri="{FF2B5EF4-FFF2-40B4-BE49-F238E27FC236}">
                <a16:creationId xmlns:a16="http://schemas.microsoft.com/office/drawing/2014/main" id="{F15A80DA-1D31-8A0B-61DE-B2064D80E65B}"/>
              </a:ext>
            </a:extLst>
          </p:cNvPr>
          <p:cNvSpPr/>
          <p:nvPr/>
        </p:nvSpPr>
        <p:spPr>
          <a:xfrm flipV="1">
            <a:off x="388934" y="17898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
        <p:nvSpPr>
          <p:cNvPr id="5" name="Google Shape;307;p8">
            <a:extLst>
              <a:ext uri="{FF2B5EF4-FFF2-40B4-BE49-F238E27FC236}">
                <a16:creationId xmlns:a16="http://schemas.microsoft.com/office/drawing/2014/main" id="{1FC87773-0820-2871-C06F-9FD1C151A424}"/>
              </a:ext>
            </a:extLst>
          </p:cNvPr>
          <p:cNvSpPr txBox="1">
            <a:spLocks/>
          </p:cNvSpPr>
          <p:nvPr/>
        </p:nvSpPr>
        <p:spPr>
          <a:xfrm>
            <a:off x="388934" y="949911"/>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Lessons from the Ebola outbreak  in West Africa: </a:t>
            </a:r>
            <a:endParaRPr lang="hu-HU" b="1" dirty="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244;g77cecb61f7_6_0">
            <a:extLst>
              <a:ext uri="{FF2B5EF4-FFF2-40B4-BE49-F238E27FC236}">
                <a16:creationId xmlns:a16="http://schemas.microsoft.com/office/drawing/2014/main" id="{BCB8D2E9-E1B3-8D29-EB5F-EC3DCE4E65AD}"/>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5. Tools to engage communities in discussion</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Google Shape;1458;g7510dbd89e_7_283"/>
          <p:cNvSpPr txBox="1">
            <a:spLocks noGrp="1"/>
          </p:cNvSpPr>
          <p:nvPr>
            <p:ph type="title"/>
          </p:nvPr>
        </p:nvSpPr>
        <p:spPr>
          <a:xfrm>
            <a:off x="321901" y="-17488"/>
            <a:ext cx="7197485" cy="978662"/>
          </a:xfrm>
          <a:prstGeom prst="rect">
            <a:avLst/>
          </a:prstGeom>
        </p:spPr>
        <p:txBody>
          <a:bodyPr lIns="45699" tIns="45699" rIns="45699" bIns="45699">
            <a:normAutofit/>
          </a:bodyPr>
          <a:lstStyle>
            <a:lvl1pPr defTabSz="269067">
              <a:defRPr sz="2976"/>
            </a:lvl1pPr>
          </a:lstStyle>
          <a:p>
            <a:r>
              <a:rPr sz="3200" b="1" dirty="0"/>
              <a:t>Examples of tools for creating community discussion (1)</a:t>
            </a:r>
          </a:p>
        </p:txBody>
      </p:sp>
      <p:graphicFrame>
        <p:nvGraphicFramePr>
          <p:cNvPr id="534" name="Google Shape;1459;g7510dbd89e_7_283"/>
          <p:cNvGraphicFramePr/>
          <p:nvPr>
            <p:extLst>
              <p:ext uri="{D42A27DB-BD31-4B8C-83A1-F6EECF244321}">
                <p14:modId xmlns:p14="http://schemas.microsoft.com/office/powerpoint/2010/main" val="1411055497"/>
              </p:ext>
            </p:extLst>
          </p:nvPr>
        </p:nvGraphicFramePr>
        <p:xfrm>
          <a:off x="1222159" y="1189774"/>
          <a:ext cx="9747681" cy="4935652"/>
        </p:xfrm>
        <a:graphic>
          <a:graphicData uri="http://schemas.openxmlformats.org/drawingml/2006/table">
            <a:tbl>
              <a:tblPr>
                <a:tableStyleId>{4C3C2611-4C71-4FC5-86AE-919BDF0F9419}</a:tableStyleId>
              </a:tblPr>
              <a:tblGrid>
                <a:gridCol w="1985636">
                  <a:extLst>
                    <a:ext uri="{9D8B030D-6E8A-4147-A177-3AD203B41FA5}">
                      <a16:colId xmlns:a16="http://schemas.microsoft.com/office/drawing/2014/main" val="20000"/>
                    </a:ext>
                  </a:extLst>
                </a:gridCol>
                <a:gridCol w="7762045">
                  <a:extLst>
                    <a:ext uri="{9D8B030D-6E8A-4147-A177-3AD203B41FA5}">
                      <a16:colId xmlns:a16="http://schemas.microsoft.com/office/drawing/2014/main" val="20001"/>
                    </a:ext>
                  </a:extLst>
                </a:gridCol>
              </a:tblGrid>
              <a:tr h="379666">
                <a:tc>
                  <a:txBody>
                    <a:bodyPr/>
                    <a:lstStyle/>
                    <a:p>
                      <a:pPr algn="l" defTabSz="289320">
                        <a:lnSpc>
                          <a:spcPct val="115000"/>
                        </a:lnSpc>
                        <a:defRPr sz="1800"/>
                      </a:pPr>
                      <a:r>
                        <a:rPr b="1">
                          <a:solidFill>
                            <a:srgbClr val="FFFFFF"/>
                          </a:solidFill>
                          <a:latin typeface="+mj-lt"/>
                          <a:ea typeface="+mj-ea"/>
                          <a:cs typeface="+mj-cs"/>
                          <a:sym typeface="Source Sans Pro Regular"/>
                        </a:rPr>
                        <a:t>Tools</a:t>
                      </a:r>
                    </a:p>
                  </a:txBody>
                  <a:tcPr marL="0" marR="0" marT="0" marB="0" horzOverflow="overflow">
                    <a:solidFill>
                      <a:schemeClr val="accent6"/>
                    </a:solidFill>
                  </a:tcPr>
                </a:tc>
                <a:tc>
                  <a:txBody>
                    <a:bodyPr/>
                    <a:lstStyle/>
                    <a:p>
                      <a:pPr algn="l" defTabSz="289320">
                        <a:lnSpc>
                          <a:spcPct val="115000"/>
                        </a:lnSpc>
                        <a:defRPr sz="1800"/>
                      </a:pPr>
                      <a:r>
                        <a:rPr b="1" dirty="0">
                          <a:solidFill>
                            <a:srgbClr val="FFFFFF"/>
                          </a:solidFill>
                          <a:latin typeface="+mj-lt"/>
                          <a:ea typeface="+mj-ea"/>
                          <a:cs typeface="+mj-cs"/>
                          <a:sym typeface="Source Sans Pro Regular"/>
                        </a:rPr>
                        <a:t>Purpose</a:t>
                      </a:r>
                    </a:p>
                  </a:txBody>
                  <a:tcPr marL="0" marR="0" marT="0" marB="0" horzOverflow="overflow">
                    <a:solidFill>
                      <a:schemeClr val="accent6"/>
                    </a:solidFill>
                  </a:tcPr>
                </a:tc>
                <a:extLst>
                  <a:ext uri="{0D108BD9-81ED-4DB2-BD59-A6C34878D82A}">
                    <a16:rowId xmlns:a16="http://schemas.microsoft.com/office/drawing/2014/main" val="10000"/>
                  </a:ext>
                </a:extLst>
              </a:tr>
              <a:tr h="1138996">
                <a:tc>
                  <a:txBody>
                    <a:bodyPr/>
                    <a:lstStyle/>
                    <a:p>
                      <a:pPr algn="l" defTabSz="289320">
                        <a:lnSpc>
                          <a:spcPct val="115000"/>
                        </a:lnSpc>
                        <a:defRPr sz="1800"/>
                      </a:pPr>
                      <a:r>
                        <a:rPr dirty="0">
                          <a:latin typeface="+mj-lt"/>
                          <a:ea typeface="+mj-ea"/>
                          <a:cs typeface="+mj-cs"/>
                          <a:sym typeface="Source Sans Pro Regular"/>
                        </a:rPr>
                        <a:t>Community map</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Community members draw a map of their community, showing geographical features and facilities that residents would turn to during a disease outbreak or other disaster.</a:t>
                      </a:r>
                    </a:p>
                  </a:txBody>
                  <a:tcPr marL="0" marR="0" marT="0" marB="0" horzOverflow="overflow"/>
                </a:tc>
                <a:extLst>
                  <a:ext uri="{0D108BD9-81ED-4DB2-BD59-A6C34878D82A}">
                    <a16:rowId xmlns:a16="http://schemas.microsoft.com/office/drawing/2014/main" val="10001"/>
                  </a:ext>
                </a:extLst>
              </a:tr>
              <a:tr h="1518662">
                <a:tc>
                  <a:txBody>
                    <a:bodyPr/>
                    <a:lstStyle/>
                    <a:p>
                      <a:pPr algn="l" defTabSz="289320">
                        <a:lnSpc>
                          <a:spcPct val="115000"/>
                        </a:lnSpc>
                        <a:defRPr sz="1800"/>
                      </a:pPr>
                      <a:r>
                        <a:rPr dirty="0">
                          <a:latin typeface="+mj-lt"/>
                          <a:ea typeface="+mj-ea"/>
                          <a:cs typeface="+mj-cs"/>
                          <a:sym typeface="Source Sans Pro Regular"/>
                        </a:rPr>
                        <a:t>Seasonal Calendar/Event Timeline</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Community members describe changes using a simple calendar to identify periods of greatest difficulty or vulnerability. This activity can be used to create a timeline of a particular event, such as a recent outbreak or a past crisis, to uncover strengths of the community.</a:t>
                      </a:r>
                    </a:p>
                  </a:txBody>
                  <a:tcPr marL="0" marR="0" marT="0" marB="0" horzOverflow="overflow"/>
                </a:tc>
                <a:extLst>
                  <a:ext uri="{0D108BD9-81ED-4DB2-BD59-A6C34878D82A}">
                    <a16:rowId xmlns:a16="http://schemas.microsoft.com/office/drawing/2014/main" val="10002"/>
                  </a:ext>
                </a:extLst>
              </a:tr>
              <a:tr h="759332">
                <a:tc>
                  <a:txBody>
                    <a:bodyPr/>
                    <a:lstStyle/>
                    <a:p>
                      <a:pPr algn="l" defTabSz="289320">
                        <a:lnSpc>
                          <a:spcPct val="115000"/>
                        </a:lnSpc>
                        <a:defRPr sz="1800"/>
                      </a:pPr>
                      <a:r>
                        <a:rPr dirty="0">
                          <a:latin typeface="+mj-lt"/>
                          <a:ea typeface="+mj-ea"/>
                          <a:cs typeface="+mj-cs"/>
                          <a:sym typeface="Source Sans Pro Regular"/>
                        </a:rPr>
                        <a:t>Community Walk and Observations</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a:latin typeface="+mj-lt"/>
                          <a:ea typeface="+mj-ea"/>
                          <a:cs typeface="+mj-cs"/>
                          <a:sym typeface="Source Sans Pro Regular"/>
                        </a:rPr>
                        <a:t>Walk through the community and observe daily practices and community resources.</a:t>
                      </a:r>
                    </a:p>
                  </a:txBody>
                  <a:tcPr marL="0" marR="0" marT="0" marB="0" horzOverflow="overflow"/>
                </a:tc>
                <a:extLst>
                  <a:ext uri="{0D108BD9-81ED-4DB2-BD59-A6C34878D82A}">
                    <a16:rowId xmlns:a16="http://schemas.microsoft.com/office/drawing/2014/main" val="10003"/>
                  </a:ext>
                </a:extLst>
              </a:tr>
              <a:tr h="1138996">
                <a:tc>
                  <a:txBody>
                    <a:bodyPr/>
                    <a:lstStyle/>
                    <a:p>
                      <a:pPr algn="l" defTabSz="289320">
                        <a:lnSpc>
                          <a:spcPct val="115000"/>
                        </a:lnSpc>
                        <a:defRPr sz="1800"/>
                      </a:pPr>
                      <a:r>
                        <a:rPr dirty="0">
                          <a:latin typeface="+mj-lt"/>
                          <a:ea typeface="+mj-ea"/>
                          <a:cs typeface="+mj-cs"/>
                          <a:sym typeface="Source Sans Pro Regular"/>
                        </a:rPr>
                        <a:t>Household and Facility Observations</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Visit households to observe sanitation, hygiene practices, and/or care giving. Visit particular facilities to observe health services and/or first response activities.</a:t>
                      </a:r>
                    </a:p>
                  </a:txBody>
                  <a:tcPr marL="0" marR="0" marT="0" marB="0" horzOverflow="overflow"/>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Text Placeholder 2"/>
          <p:cNvSpPr txBox="1">
            <a:spLocks noGrp="1"/>
          </p:cNvSpPr>
          <p:nvPr>
            <p:ph type="body" sz="quarter" idx="1"/>
          </p:nvPr>
        </p:nvSpPr>
        <p:spPr>
          <a:xfrm>
            <a:off x="1670050" y="980608"/>
            <a:ext cx="8851901" cy="648548"/>
          </a:xfrm>
          <a:prstGeom prst="rect">
            <a:avLst/>
          </a:prstGeom>
        </p:spPr>
        <p:txBody>
          <a:bodyPr/>
          <a:lstStyle/>
          <a:p>
            <a:pPr defTabSz="234349">
              <a:spcBef>
                <a:spcPts val="200"/>
              </a:spcBef>
              <a:defRPr sz="1862"/>
            </a:pPr>
            <a:r>
              <a:rPr dirty="0"/>
              <a:t>For more detailed information, see ‘Bringing the Community Together to Plan for Disease Outbreaks and Other Emergencies – A step by step guide for community leaders’ </a:t>
            </a:r>
          </a:p>
        </p:txBody>
      </p:sp>
      <p:graphicFrame>
        <p:nvGraphicFramePr>
          <p:cNvPr id="539" name="Google Shape;1466;g7510dbd89e_7_289"/>
          <p:cNvGraphicFramePr/>
          <p:nvPr>
            <p:extLst>
              <p:ext uri="{D42A27DB-BD31-4B8C-83A1-F6EECF244321}">
                <p14:modId xmlns:p14="http://schemas.microsoft.com/office/powerpoint/2010/main" val="2018500662"/>
              </p:ext>
            </p:extLst>
          </p:nvPr>
        </p:nvGraphicFramePr>
        <p:xfrm>
          <a:off x="1244354" y="2000123"/>
          <a:ext cx="9703293" cy="3727704"/>
        </p:xfrm>
        <a:graphic>
          <a:graphicData uri="http://schemas.openxmlformats.org/drawingml/2006/table">
            <a:tbl>
              <a:tblPr>
                <a:tableStyleId>{4C3C2611-4C71-4FC5-86AE-919BDF0F9419}</a:tableStyleId>
              </a:tblPr>
              <a:tblGrid>
                <a:gridCol w="1995500">
                  <a:extLst>
                    <a:ext uri="{9D8B030D-6E8A-4147-A177-3AD203B41FA5}">
                      <a16:colId xmlns:a16="http://schemas.microsoft.com/office/drawing/2014/main" val="20000"/>
                    </a:ext>
                  </a:extLst>
                </a:gridCol>
                <a:gridCol w="7707793">
                  <a:extLst>
                    <a:ext uri="{9D8B030D-6E8A-4147-A177-3AD203B41FA5}">
                      <a16:colId xmlns:a16="http://schemas.microsoft.com/office/drawing/2014/main" val="20001"/>
                    </a:ext>
                  </a:extLst>
                </a:gridCol>
              </a:tblGrid>
              <a:tr h="228600">
                <a:tc>
                  <a:txBody>
                    <a:bodyPr/>
                    <a:lstStyle/>
                    <a:p>
                      <a:pPr algn="l" defTabSz="289320">
                        <a:lnSpc>
                          <a:spcPct val="115000"/>
                        </a:lnSpc>
                        <a:defRPr sz="1800"/>
                      </a:pPr>
                      <a:r>
                        <a:rPr dirty="0">
                          <a:latin typeface="+mj-lt"/>
                          <a:ea typeface="+mj-ea"/>
                          <a:cs typeface="+mj-cs"/>
                          <a:sym typeface="Source Sans Pro Regular"/>
                        </a:rPr>
                        <a:t>Discussion Groups</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A facilitated discussion among a group of similar people from the community (men, women, teachers, business owners, caregivers, or healthcare providers) to better understand the knowledge, attitudes, and perceptions in relation to hygiene, disease, health-seeking </a:t>
                      </a:r>
                      <a:r>
                        <a:rPr dirty="0" err="1">
                          <a:latin typeface="+mj-lt"/>
                          <a:ea typeface="+mj-ea"/>
                          <a:cs typeface="+mj-cs"/>
                          <a:sym typeface="Source Sans Pro Regular"/>
                        </a:rPr>
                        <a:t>behaviours</a:t>
                      </a:r>
                      <a:r>
                        <a:rPr dirty="0">
                          <a:latin typeface="+mj-lt"/>
                          <a:ea typeface="+mj-ea"/>
                          <a:cs typeface="+mj-cs"/>
                          <a:sym typeface="Source Sans Pro Regular"/>
                        </a:rPr>
                        <a:t>, disaster preparedness, and feedback on specific emergency preparedness actions.</a:t>
                      </a:r>
                    </a:p>
                  </a:txBody>
                  <a:tcPr marL="0" marR="0" marT="0" marB="0" horzOverflow="overflow"/>
                </a:tc>
                <a:extLst>
                  <a:ext uri="{0D108BD9-81ED-4DB2-BD59-A6C34878D82A}">
                    <a16:rowId xmlns:a16="http://schemas.microsoft.com/office/drawing/2014/main" val="10000"/>
                  </a:ext>
                </a:extLst>
              </a:tr>
              <a:tr h="228600">
                <a:tc>
                  <a:txBody>
                    <a:bodyPr/>
                    <a:lstStyle/>
                    <a:p>
                      <a:pPr algn="l" defTabSz="289320">
                        <a:lnSpc>
                          <a:spcPct val="115000"/>
                        </a:lnSpc>
                        <a:defRPr sz="1800"/>
                      </a:pPr>
                      <a:r>
                        <a:rPr dirty="0">
                          <a:latin typeface="+mj-lt"/>
                          <a:ea typeface="+mj-ea"/>
                          <a:cs typeface="+mj-cs"/>
                          <a:sym typeface="Source Sans Pro Regular"/>
                        </a:rPr>
                        <a:t>Individual Interviews</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Ask specific questions to individuals in the community to gain a deeper understanding of local emergency preparedness and get feedback into potential community actions</a:t>
                      </a:r>
                    </a:p>
                  </a:txBody>
                  <a:tcPr marL="0" marR="0" marT="0" marB="0" horzOverflow="overflow"/>
                </a:tc>
                <a:extLst>
                  <a:ext uri="{0D108BD9-81ED-4DB2-BD59-A6C34878D82A}">
                    <a16:rowId xmlns:a16="http://schemas.microsoft.com/office/drawing/2014/main" val="10001"/>
                  </a:ext>
                </a:extLst>
              </a:tr>
              <a:tr h="228600">
                <a:tc>
                  <a:txBody>
                    <a:bodyPr/>
                    <a:lstStyle/>
                    <a:p>
                      <a:pPr algn="l" defTabSz="289320">
                        <a:lnSpc>
                          <a:spcPct val="115000"/>
                        </a:lnSpc>
                        <a:defRPr sz="1800"/>
                      </a:pPr>
                      <a:r>
                        <a:rPr dirty="0">
                          <a:latin typeface="+mj-lt"/>
                          <a:ea typeface="+mj-ea"/>
                          <a:cs typeface="+mj-cs"/>
                          <a:sym typeface="Source Sans Pro Regular"/>
                        </a:rPr>
                        <a:t>Storytelling</a:t>
                      </a:r>
                    </a:p>
                  </a:txBody>
                  <a:tcPr marL="0" marR="0" marT="0" marB="0" horzOverflow="overflow">
                    <a:solidFill>
                      <a:schemeClr val="accent6">
                        <a:lumMod val="20000"/>
                        <a:lumOff val="80000"/>
                      </a:schemeClr>
                    </a:solidFill>
                  </a:tcPr>
                </a:tc>
                <a:tc>
                  <a:txBody>
                    <a:bodyPr/>
                    <a:lstStyle/>
                    <a:p>
                      <a:pPr algn="l" defTabSz="289320">
                        <a:lnSpc>
                          <a:spcPct val="115000"/>
                        </a:lnSpc>
                        <a:defRPr sz="1800"/>
                      </a:pPr>
                      <a:r>
                        <a:rPr dirty="0">
                          <a:latin typeface="+mj-lt"/>
                          <a:ea typeface="+mj-ea"/>
                          <a:cs typeface="+mj-cs"/>
                          <a:sym typeface="Source Sans Pro Regular"/>
                        </a:rPr>
                        <a:t>Community members tell about a disaster or disease outbreak they experienced to examine communication and responses. This activity can also be used as a “lessons learned” discussion to talk about changes in the community and what was learned in making the changes.</a:t>
                      </a:r>
                    </a:p>
                  </a:txBody>
                  <a:tcPr marL="0" marR="0" marT="0" marB="0" horzOverflow="overflow"/>
                </a:tc>
                <a:extLst>
                  <a:ext uri="{0D108BD9-81ED-4DB2-BD59-A6C34878D82A}">
                    <a16:rowId xmlns:a16="http://schemas.microsoft.com/office/drawing/2014/main" val="10002"/>
                  </a:ext>
                </a:extLst>
              </a:tr>
            </a:tbl>
          </a:graphicData>
        </a:graphic>
      </p:graphicFrame>
      <p:graphicFrame>
        <p:nvGraphicFramePr>
          <p:cNvPr id="540" name="Google Shape;1467;g7510dbd89e_7_289"/>
          <p:cNvGraphicFramePr/>
          <p:nvPr>
            <p:extLst>
              <p:ext uri="{D42A27DB-BD31-4B8C-83A1-F6EECF244321}">
                <p14:modId xmlns:p14="http://schemas.microsoft.com/office/powerpoint/2010/main" val="1512233897"/>
              </p:ext>
            </p:extLst>
          </p:nvPr>
        </p:nvGraphicFramePr>
        <p:xfrm>
          <a:off x="1244354" y="1648589"/>
          <a:ext cx="9703293" cy="332100"/>
        </p:xfrm>
        <a:graphic>
          <a:graphicData uri="http://schemas.openxmlformats.org/drawingml/2006/table">
            <a:tbl>
              <a:tblPr>
                <a:tableStyleId>{4C3C2611-4C71-4FC5-86AE-919BDF0F9419}</a:tableStyleId>
              </a:tblPr>
              <a:tblGrid>
                <a:gridCol w="1995996">
                  <a:extLst>
                    <a:ext uri="{9D8B030D-6E8A-4147-A177-3AD203B41FA5}">
                      <a16:colId xmlns:a16="http://schemas.microsoft.com/office/drawing/2014/main" val="20000"/>
                    </a:ext>
                  </a:extLst>
                </a:gridCol>
                <a:gridCol w="7707297">
                  <a:extLst>
                    <a:ext uri="{9D8B030D-6E8A-4147-A177-3AD203B41FA5}">
                      <a16:colId xmlns:a16="http://schemas.microsoft.com/office/drawing/2014/main" val="20001"/>
                    </a:ext>
                  </a:extLst>
                </a:gridCol>
              </a:tblGrid>
              <a:tr h="332100">
                <a:tc>
                  <a:txBody>
                    <a:bodyPr/>
                    <a:lstStyle/>
                    <a:p>
                      <a:pPr algn="l" defTabSz="289320">
                        <a:lnSpc>
                          <a:spcPct val="115000"/>
                        </a:lnSpc>
                        <a:defRPr sz="1800"/>
                      </a:pPr>
                      <a:r>
                        <a:rPr b="1">
                          <a:solidFill>
                            <a:srgbClr val="FFFFFF"/>
                          </a:solidFill>
                          <a:latin typeface="+mj-lt"/>
                          <a:ea typeface="+mj-ea"/>
                          <a:cs typeface="+mj-cs"/>
                          <a:sym typeface="Source Sans Pro Regular"/>
                        </a:rPr>
                        <a:t>Tools</a:t>
                      </a:r>
                    </a:p>
                  </a:txBody>
                  <a:tcPr marL="0" marR="0" marT="0" marB="0" horzOverflow="overflow">
                    <a:solidFill>
                      <a:schemeClr val="accent6"/>
                    </a:solidFill>
                  </a:tcPr>
                </a:tc>
                <a:tc>
                  <a:txBody>
                    <a:bodyPr/>
                    <a:lstStyle/>
                    <a:p>
                      <a:pPr algn="l" defTabSz="289320">
                        <a:lnSpc>
                          <a:spcPct val="115000"/>
                        </a:lnSpc>
                        <a:defRPr sz="1800"/>
                      </a:pPr>
                      <a:r>
                        <a:rPr b="1" dirty="0">
                          <a:solidFill>
                            <a:srgbClr val="FFFFFF"/>
                          </a:solidFill>
                          <a:latin typeface="+mj-lt"/>
                          <a:ea typeface="+mj-ea"/>
                          <a:cs typeface="+mj-cs"/>
                          <a:sym typeface="Source Sans Pro Regular"/>
                        </a:rPr>
                        <a:t>Purpose</a:t>
                      </a:r>
                    </a:p>
                  </a:txBody>
                  <a:tcPr marL="0" marR="0" marT="0" marB="0" horzOverflow="overflow">
                    <a:solidFill>
                      <a:schemeClr val="accent6"/>
                    </a:solidFill>
                  </a:tcPr>
                </a:tc>
                <a:extLst>
                  <a:ext uri="{0D108BD9-81ED-4DB2-BD59-A6C34878D82A}">
                    <a16:rowId xmlns:a16="http://schemas.microsoft.com/office/drawing/2014/main" val="10000"/>
                  </a:ext>
                </a:extLst>
              </a:tr>
            </a:tbl>
          </a:graphicData>
        </a:graphic>
      </p:graphicFrame>
      <p:sp>
        <p:nvSpPr>
          <p:cNvPr id="4" name="Google Shape;1458;g7510dbd89e_7_283">
            <a:extLst>
              <a:ext uri="{FF2B5EF4-FFF2-40B4-BE49-F238E27FC236}">
                <a16:creationId xmlns:a16="http://schemas.microsoft.com/office/drawing/2014/main" id="{DF9F27CD-AB49-18AD-A6C3-4482AA7155DE}"/>
              </a:ext>
            </a:extLst>
          </p:cNvPr>
          <p:cNvSpPr txBox="1">
            <a:spLocks noGrp="1"/>
          </p:cNvSpPr>
          <p:nvPr>
            <p:ph type="title"/>
          </p:nvPr>
        </p:nvSpPr>
        <p:spPr>
          <a:xfrm>
            <a:off x="321901" y="-17488"/>
            <a:ext cx="7197485" cy="978662"/>
          </a:xfrm>
          <a:prstGeom prst="rect">
            <a:avLst/>
          </a:prstGeom>
        </p:spPr>
        <p:txBody>
          <a:bodyPr lIns="45699" tIns="45699" rIns="45699" bIns="45699">
            <a:normAutofit/>
          </a:bodyPr>
          <a:lstStyle>
            <a:lvl1pPr defTabSz="269067">
              <a:defRPr sz="2976"/>
            </a:lvl1pPr>
          </a:lstStyle>
          <a:p>
            <a:r>
              <a:rPr sz="3200" b="1" dirty="0"/>
              <a:t>Examples of tools for creating community discussion (</a:t>
            </a:r>
            <a:r>
              <a:rPr lang="hu-HU" sz="3200" b="1" dirty="0"/>
              <a:t>2</a:t>
            </a:r>
            <a:r>
              <a:rPr sz="3200" b="1" dirty="0"/>
              <a:t>)</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1" name="Google Shape;1478;g77cecb6c06_0_208"/>
          <p:cNvGrpSpPr/>
          <p:nvPr/>
        </p:nvGrpSpPr>
        <p:grpSpPr>
          <a:xfrm>
            <a:off x="3518294" y="4979760"/>
            <a:ext cx="1976401" cy="1218526"/>
            <a:chOff x="0" y="0"/>
            <a:chExt cx="1976399" cy="1218525"/>
          </a:xfrm>
        </p:grpSpPr>
        <p:sp>
          <p:nvSpPr>
            <p:cNvPr id="559" name="Rounded Rectangle"/>
            <p:cNvSpPr/>
            <p:nvPr/>
          </p:nvSpPr>
          <p:spPr>
            <a:xfrm>
              <a:off x="0" y="16312"/>
              <a:ext cx="1976400" cy="1185901"/>
            </a:xfrm>
            <a:prstGeom prst="roundRect">
              <a:avLst>
                <a:gd name="adj" fmla="val 16667"/>
              </a:avLst>
            </a:prstGeom>
            <a:solidFill>
              <a:srgbClr val="B2A0C7"/>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2000">
                  <a:latin typeface="+mj-lt"/>
                  <a:ea typeface="+mj-ea"/>
                  <a:cs typeface="+mj-cs"/>
                  <a:sym typeface="Source Sans Pro Regular"/>
                </a:defRPr>
              </a:pPr>
              <a:endParaRPr/>
            </a:p>
          </p:txBody>
        </p:sp>
        <p:sp>
          <p:nvSpPr>
            <p:cNvPr id="560" name="Telling communities/  individual what to do"/>
            <p:cNvSpPr txBox="1"/>
            <p:nvPr/>
          </p:nvSpPr>
          <p:spPr>
            <a:xfrm>
              <a:off x="116315" y="-1"/>
              <a:ext cx="1743768" cy="12185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2000">
                  <a:latin typeface="+mj-lt"/>
                  <a:ea typeface="+mj-ea"/>
                  <a:cs typeface="+mj-cs"/>
                  <a:sym typeface="Source Sans Pro Regular"/>
                </a:defRPr>
              </a:lvl1pPr>
            </a:lstStyle>
            <a:p>
              <a:r>
                <a:rPr dirty="0"/>
                <a:t>Telling communities/  individual what to do</a:t>
              </a:r>
            </a:p>
          </p:txBody>
        </p:sp>
      </p:grpSp>
      <p:sp>
        <p:nvSpPr>
          <p:cNvPr id="562" name="Google Shape;1479;g77cecb6c06_0_208"/>
          <p:cNvSpPr/>
          <p:nvPr/>
        </p:nvSpPr>
        <p:spPr>
          <a:xfrm>
            <a:off x="5799600" y="5335508"/>
            <a:ext cx="592801" cy="474301"/>
          </a:xfrm>
          <a:prstGeom prst="rightArrow">
            <a:avLst>
              <a:gd name="adj1" fmla="val 50000"/>
              <a:gd name="adj2" fmla="val 50000"/>
            </a:avLst>
          </a:prstGeom>
          <a:solidFill>
            <a:srgbClr val="C4BD97"/>
          </a:solidFill>
          <a:ln w="12700">
            <a:miter lim="400000"/>
          </a:ln>
        </p:spPr>
        <p:txBody>
          <a:bodyPr lIns="45719" rIns="45719" anchor="ctr"/>
          <a:lstStyle/>
          <a:p>
            <a:pPr algn="ctr">
              <a:lnSpc>
                <a:spcPct val="85000"/>
              </a:lnSpc>
              <a:defRPr sz="1800">
                <a:solidFill>
                  <a:srgbClr val="FFFFFF"/>
                </a:solidFill>
                <a:latin typeface="+mj-lt"/>
                <a:ea typeface="+mj-ea"/>
                <a:cs typeface="+mj-cs"/>
                <a:sym typeface="Source Sans Pro Regular"/>
              </a:defRPr>
            </a:pPr>
            <a:endParaRPr/>
          </a:p>
        </p:txBody>
      </p:sp>
      <p:grpSp>
        <p:nvGrpSpPr>
          <p:cNvPr id="565" name="Google Shape;1480;g77cecb6c06_0_208"/>
          <p:cNvGrpSpPr/>
          <p:nvPr/>
        </p:nvGrpSpPr>
        <p:grpSpPr>
          <a:xfrm>
            <a:off x="6596553" y="4979759"/>
            <a:ext cx="2281827" cy="1280401"/>
            <a:chOff x="0" y="0"/>
            <a:chExt cx="2281826" cy="1280400"/>
          </a:xfrm>
        </p:grpSpPr>
        <p:sp>
          <p:nvSpPr>
            <p:cNvPr id="563" name="Rounded Rectangle"/>
            <p:cNvSpPr/>
            <p:nvPr/>
          </p:nvSpPr>
          <p:spPr>
            <a:xfrm>
              <a:off x="0" y="0"/>
              <a:ext cx="2281827" cy="1280401"/>
            </a:xfrm>
            <a:prstGeom prst="roundRect">
              <a:avLst>
                <a:gd name="adj" fmla="val 16667"/>
              </a:avLst>
            </a:prstGeom>
            <a:solidFill>
              <a:srgbClr val="FABF8E"/>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1600">
                  <a:latin typeface="+mj-lt"/>
                  <a:ea typeface="+mj-ea"/>
                  <a:cs typeface="+mj-cs"/>
                  <a:sym typeface="Source Sans Pro Regular"/>
                </a:defRPr>
              </a:pPr>
              <a:endParaRPr/>
            </a:p>
          </p:txBody>
        </p:sp>
        <p:sp>
          <p:nvSpPr>
            <p:cNvPr id="564" name="Listening first to concerns and perceptions to build trust, so that advice can be taken"/>
            <p:cNvSpPr txBox="1"/>
            <p:nvPr/>
          </p:nvSpPr>
          <p:spPr>
            <a:xfrm>
              <a:off x="120929" y="35700"/>
              <a:ext cx="2039968" cy="12090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1600">
                  <a:latin typeface="+mj-lt"/>
                  <a:ea typeface="+mj-ea"/>
                  <a:cs typeface="+mj-cs"/>
                  <a:sym typeface="Source Sans Pro Regular"/>
                </a:defRPr>
              </a:lvl1pPr>
            </a:lstStyle>
            <a:p>
              <a:r>
                <a:t>Listening first to concerns and perceptions to build trust, so that advice can be taken</a:t>
              </a:r>
            </a:p>
          </p:txBody>
        </p:sp>
      </p:grpSp>
      <p:pic>
        <p:nvPicPr>
          <p:cNvPr id="567" name="Google Shape;1482;g77cecb6c06_0_208" descr="Google Shape;1482;g77cecb6c06_0_208"/>
          <p:cNvPicPr>
            <a:picLocks noChangeAspect="1"/>
          </p:cNvPicPr>
          <p:nvPr/>
        </p:nvPicPr>
        <p:blipFill>
          <a:blip r:embed="rId2"/>
          <a:stretch>
            <a:fillRect/>
          </a:stretch>
        </p:blipFill>
        <p:spPr>
          <a:xfrm>
            <a:off x="8673649" y="1401981"/>
            <a:ext cx="844551" cy="914660"/>
          </a:xfrm>
          <a:prstGeom prst="rect">
            <a:avLst/>
          </a:prstGeom>
          <a:ln w="12700">
            <a:miter lim="400000"/>
          </a:ln>
        </p:spPr>
      </p:pic>
      <p:sp>
        <p:nvSpPr>
          <p:cNvPr id="568" name="Text Placeholder 2"/>
          <p:cNvSpPr txBox="1">
            <a:spLocks noGrp="1"/>
          </p:cNvSpPr>
          <p:nvPr>
            <p:ph type="body" idx="1"/>
          </p:nvPr>
        </p:nvSpPr>
        <p:spPr>
          <a:xfrm>
            <a:off x="31406" y="727144"/>
            <a:ext cx="11105965" cy="625207"/>
          </a:xfrm>
          <a:prstGeom prst="rect">
            <a:avLst/>
          </a:prstGeom>
        </p:spPr>
        <p:txBody>
          <a:bodyPr>
            <a:noAutofit/>
          </a:bodyPr>
          <a:lstStyle/>
          <a:p>
            <a:pPr algn="ctr"/>
            <a:r>
              <a:rPr sz="2800" b="1" dirty="0">
                <a:solidFill>
                  <a:srgbClr val="C00000"/>
                </a:solidFill>
              </a:rPr>
              <a:t>For effective community engagement, the following shifts in tactics need to be made:</a:t>
            </a:r>
          </a:p>
        </p:txBody>
      </p:sp>
      <p:sp>
        <p:nvSpPr>
          <p:cNvPr id="2" name="Title 1">
            <a:extLst>
              <a:ext uri="{FF2B5EF4-FFF2-40B4-BE49-F238E27FC236}">
                <a16:creationId xmlns:a16="http://schemas.microsoft.com/office/drawing/2014/main" id="{ED2ADB83-3384-A408-A90B-C53E4DE4655F}"/>
              </a:ext>
            </a:extLst>
          </p:cNvPr>
          <p:cNvSpPr txBox="1">
            <a:spLocks/>
          </p:cNvSpPr>
          <p:nvPr/>
        </p:nvSpPr>
        <p:spPr>
          <a:xfrm>
            <a:off x="119806" y="28148"/>
            <a:ext cx="10348169"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Shift tactics for effective community engagement</a:t>
            </a:r>
          </a:p>
        </p:txBody>
      </p:sp>
      <p:grpSp>
        <p:nvGrpSpPr>
          <p:cNvPr id="5" name="Google Shape;1472;g77cecb6c06_0_208">
            <a:extLst>
              <a:ext uri="{FF2B5EF4-FFF2-40B4-BE49-F238E27FC236}">
                <a16:creationId xmlns:a16="http://schemas.microsoft.com/office/drawing/2014/main" id="{86F06E93-0C43-2B61-8E13-9E837A4C74E3}"/>
              </a:ext>
            </a:extLst>
          </p:cNvPr>
          <p:cNvGrpSpPr/>
          <p:nvPr/>
        </p:nvGrpSpPr>
        <p:grpSpPr>
          <a:xfrm>
            <a:off x="3360793" y="2067765"/>
            <a:ext cx="2133901" cy="1280401"/>
            <a:chOff x="0" y="0"/>
            <a:chExt cx="2133899" cy="1280400"/>
          </a:xfrm>
        </p:grpSpPr>
        <p:sp>
          <p:nvSpPr>
            <p:cNvPr id="6" name="Rounded Rectangle">
              <a:extLst>
                <a:ext uri="{FF2B5EF4-FFF2-40B4-BE49-F238E27FC236}">
                  <a16:creationId xmlns:a16="http://schemas.microsoft.com/office/drawing/2014/main" id="{6A70A927-4BA6-0AA2-77DB-4EA09AAC353B}"/>
                </a:ext>
              </a:extLst>
            </p:cNvPr>
            <p:cNvSpPr/>
            <p:nvPr/>
          </p:nvSpPr>
          <p:spPr>
            <a:xfrm>
              <a:off x="0" y="0"/>
              <a:ext cx="2133900" cy="1280401"/>
            </a:xfrm>
            <a:prstGeom prst="roundRect">
              <a:avLst>
                <a:gd name="adj" fmla="val 16667"/>
              </a:avLst>
            </a:prstGeom>
            <a:solidFill>
              <a:srgbClr val="D99593"/>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2000">
                  <a:latin typeface="+mj-lt"/>
                  <a:ea typeface="+mj-ea"/>
                  <a:cs typeface="+mj-cs"/>
                  <a:sym typeface="Source Sans Pro Regular"/>
                </a:defRPr>
              </a:pPr>
              <a:endParaRPr/>
            </a:p>
          </p:txBody>
        </p:sp>
        <p:sp>
          <p:nvSpPr>
            <p:cNvPr id="7" name="Community/individual is in reactive state of mind">
              <a:extLst>
                <a:ext uri="{FF2B5EF4-FFF2-40B4-BE49-F238E27FC236}">
                  <a16:creationId xmlns:a16="http://schemas.microsoft.com/office/drawing/2014/main" id="{DF4DFEF4-3456-997A-462A-53C57811B475}"/>
                </a:ext>
              </a:extLst>
            </p:cNvPr>
            <p:cNvSpPr txBox="1"/>
            <p:nvPr/>
          </p:nvSpPr>
          <p:spPr>
            <a:xfrm>
              <a:off x="120928" y="30937"/>
              <a:ext cx="1892044" cy="121852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2000">
                  <a:latin typeface="+mj-lt"/>
                  <a:ea typeface="+mj-ea"/>
                  <a:cs typeface="+mj-cs"/>
                  <a:sym typeface="Source Sans Pro Regular"/>
                </a:defRPr>
              </a:lvl1pPr>
            </a:lstStyle>
            <a:p>
              <a:r>
                <a:rPr dirty="0"/>
                <a:t>Community/individual is in reactive state of mind</a:t>
              </a:r>
            </a:p>
          </p:txBody>
        </p:sp>
      </p:grpSp>
      <p:sp>
        <p:nvSpPr>
          <p:cNvPr id="8" name="Google Shape;1473;g77cecb6c06_0_208">
            <a:extLst>
              <a:ext uri="{FF2B5EF4-FFF2-40B4-BE49-F238E27FC236}">
                <a16:creationId xmlns:a16="http://schemas.microsoft.com/office/drawing/2014/main" id="{35923BD0-4B3E-0E5B-160D-D9A7D568CD4A}"/>
              </a:ext>
            </a:extLst>
          </p:cNvPr>
          <p:cNvSpPr/>
          <p:nvPr/>
        </p:nvSpPr>
        <p:spPr>
          <a:xfrm>
            <a:off x="5775899" y="2451886"/>
            <a:ext cx="640202" cy="512101"/>
          </a:xfrm>
          <a:prstGeom prst="rightArrow">
            <a:avLst>
              <a:gd name="adj1" fmla="val 50000"/>
              <a:gd name="adj2" fmla="val 50000"/>
            </a:avLst>
          </a:prstGeom>
          <a:solidFill>
            <a:srgbClr val="C4BD97"/>
          </a:solidFill>
          <a:ln w="12700">
            <a:miter lim="400000"/>
          </a:ln>
        </p:spPr>
        <p:txBody>
          <a:bodyPr lIns="45719" rIns="45719" anchor="ctr"/>
          <a:lstStyle/>
          <a:p>
            <a:pPr algn="ctr">
              <a:lnSpc>
                <a:spcPct val="85000"/>
              </a:lnSpc>
              <a:defRPr sz="1800">
                <a:solidFill>
                  <a:srgbClr val="FFFFFF"/>
                </a:solidFill>
                <a:latin typeface="+mj-lt"/>
                <a:ea typeface="+mj-ea"/>
                <a:cs typeface="+mj-cs"/>
                <a:sym typeface="Source Sans Pro Regular"/>
              </a:defRPr>
            </a:pPr>
            <a:endParaRPr/>
          </a:p>
        </p:txBody>
      </p:sp>
      <p:grpSp>
        <p:nvGrpSpPr>
          <p:cNvPr id="9" name="Google Shape;1474;g77cecb6c06_0_208">
            <a:extLst>
              <a:ext uri="{FF2B5EF4-FFF2-40B4-BE49-F238E27FC236}">
                <a16:creationId xmlns:a16="http://schemas.microsoft.com/office/drawing/2014/main" id="{6AA8BCBB-615B-C61F-F552-2A29ACAA0AB8}"/>
              </a:ext>
            </a:extLst>
          </p:cNvPr>
          <p:cNvGrpSpPr/>
          <p:nvPr/>
        </p:nvGrpSpPr>
        <p:grpSpPr>
          <a:xfrm>
            <a:off x="6596553" y="2036828"/>
            <a:ext cx="2133901" cy="1280401"/>
            <a:chOff x="0" y="0"/>
            <a:chExt cx="2133899" cy="1280400"/>
          </a:xfrm>
        </p:grpSpPr>
        <p:sp>
          <p:nvSpPr>
            <p:cNvPr id="10" name="Rounded Rectangle">
              <a:extLst>
                <a:ext uri="{FF2B5EF4-FFF2-40B4-BE49-F238E27FC236}">
                  <a16:creationId xmlns:a16="http://schemas.microsoft.com/office/drawing/2014/main" id="{8B497EF8-2DEC-3D0C-DAA6-53F968E0DC55}"/>
                </a:ext>
              </a:extLst>
            </p:cNvPr>
            <p:cNvSpPr/>
            <p:nvPr/>
          </p:nvSpPr>
          <p:spPr>
            <a:xfrm>
              <a:off x="0" y="0"/>
              <a:ext cx="2133900" cy="1280401"/>
            </a:xfrm>
            <a:prstGeom prst="roundRect">
              <a:avLst>
                <a:gd name="adj" fmla="val 16667"/>
              </a:avLst>
            </a:prstGeom>
            <a:solidFill>
              <a:srgbClr val="FFC000"/>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2000">
                  <a:latin typeface="+mj-lt"/>
                  <a:ea typeface="+mj-ea"/>
                  <a:cs typeface="+mj-cs"/>
                  <a:sym typeface="Source Sans Pro Regular"/>
                </a:defRPr>
              </a:pPr>
              <a:endParaRPr/>
            </a:p>
          </p:txBody>
        </p:sp>
        <p:sp>
          <p:nvSpPr>
            <p:cNvPr id="11" name="Help create a receptive state of mind">
              <a:extLst>
                <a:ext uri="{FF2B5EF4-FFF2-40B4-BE49-F238E27FC236}">
                  <a16:creationId xmlns:a16="http://schemas.microsoft.com/office/drawing/2014/main" id="{19A76E80-5DB8-B94D-3553-F5A023797918}"/>
                </a:ext>
              </a:extLst>
            </p:cNvPr>
            <p:cNvSpPr txBox="1"/>
            <p:nvPr/>
          </p:nvSpPr>
          <p:spPr>
            <a:xfrm>
              <a:off x="120928" y="165875"/>
              <a:ext cx="1892044" cy="948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2000">
                  <a:latin typeface="+mj-lt"/>
                  <a:ea typeface="+mj-ea"/>
                  <a:cs typeface="+mj-cs"/>
                  <a:sym typeface="Source Sans Pro Regular"/>
                </a:defRPr>
              </a:lvl1pPr>
            </a:lstStyle>
            <a:p>
              <a:r>
                <a:t>Help create a receptive state of mind</a:t>
              </a:r>
            </a:p>
          </p:txBody>
        </p:sp>
      </p:grpSp>
      <p:grpSp>
        <p:nvGrpSpPr>
          <p:cNvPr id="12" name="Google Shape;1475;g77cecb6c06_0_208">
            <a:extLst>
              <a:ext uri="{FF2B5EF4-FFF2-40B4-BE49-F238E27FC236}">
                <a16:creationId xmlns:a16="http://schemas.microsoft.com/office/drawing/2014/main" id="{D047ECC5-48E7-59FA-D9EF-847CDB887F5C}"/>
              </a:ext>
            </a:extLst>
          </p:cNvPr>
          <p:cNvGrpSpPr/>
          <p:nvPr/>
        </p:nvGrpSpPr>
        <p:grpSpPr>
          <a:xfrm>
            <a:off x="3688094" y="3624623"/>
            <a:ext cx="1806601" cy="1083901"/>
            <a:chOff x="0" y="0"/>
            <a:chExt cx="1806599" cy="1083900"/>
          </a:xfrm>
        </p:grpSpPr>
        <p:sp>
          <p:nvSpPr>
            <p:cNvPr id="13" name="Rounded Rectangle">
              <a:extLst>
                <a:ext uri="{FF2B5EF4-FFF2-40B4-BE49-F238E27FC236}">
                  <a16:creationId xmlns:a16="http://schemas.microsoft.com/office/drawing/2014/main" id="{2368E9A3-A298-1799-DC67-9F06ACDABEA9}"/>
                </a:ext>
              </a:extLst>
            </p:cNvPr>
            <p:cNvSpPr/>
            <p:nvPr/>
          </p:nvSpPr>
          <p:spPr>
            <a:xfrm>
              <a:off x="0" y="0"/>
              <a:ext cx="1806600" cy="1083901"/>
            </a:xfrm>
            <a:prstGeom prst="roundRect">
              <a:avLst>
                <a:gd name="adj" fmla="val 16667"/>
              </a:avLst>
            </a:prstGeom>
            <a:solidFill>
              <a:srgbClr val="D6E3BC"/>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2000">
                  <a:latin typeface="+mj-lt"/>
                  <a:ea typeface="+mj-ea"/>
                  <a:cs typeface="+mj-cs"/>
                  <a:sym typeface="Source Sans Pro Regular"/>
                </a:defRPr>
              </a:pPr>
              <a:endParaRPr/>
            </a:p>
          </p:txBody>
        </p:sp>
        <p:sp>
          <p:nvSpPr>
            <p:cNvPr id="14" name="Using messages  to communicate">
              <a:extLst>
                <a:ext uri="{FF2B5EF4-FFF2-40B4-BE49-F238E27FC236}">
                  <a16:creationId xmlns:a16="http://schemas.microsoft.com/office/drawing/2014/main" id="{D787B88C-BBEB-695B-EEA6-4D0D0DE4FC4D}"/>
                </a:ext>
              </a:extLst>
            </p:cNvPr>
            <p:cNvSpPr txBox="1"/>
            <p:nvPr/>
          </p:nvSpPr>
          <p:spPr>
            <a:xfrm>
              <a:off x="111336" y="67625"/>
              <a:ext cx="1583927" cy="9486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2000">
                  <a:latin typeface="+mj-lt"/>
                  <a:ea typeface="+mj-ea"/>
                  <a:cs typeface="+mj-cs"/>
                  <a:sym typeface="Source Sans Pro Regular"/>
                </a:defRPr>
              </a:lvl1pPr>
            </a:lstStyle>
            <a:p>
              <a:r>
                <a:t>Using messages  to communicate</a:t>
              </a:r>
            </a:p>
          </p:txBody>
        </p:sp>
      </p:grpSp>
      <p:sp>
        <p:nvSpPr>
          <p:cNvPr id="15" name="Google Shape;1476;g77cecb6c06_0_208">
            <a:extLst>
              <a:ext uri="{FF2B5EF4-FFF2-40B4-BE49-F238E27FC236}">
                <a16:creationId xmlns:a16="http://schemas.microsoft.com/office/drawing/2014/main" id="{EC6DDB7C-7021-6BC0-A8E3-AAA3F7E14753}"/>
              </a:ext>
            </a:extLst>
          </p:cNvPr>
          <p:cNvSpPr/>
          <p:nvPr/>
        </p:nvSpPr>
        <p:spPr>
          <a:xfrm>
            <a:off x="5824950" y="3949815"/>
            <a:ext cx="542101" cy="433501"/>
          </a:xfrm>
          <a:prstGeom prst="rightArrow">
            <a:avLst>
              <a:gd name="adj1" fmla="val 50000"/>
              <a:gd name="adj2" fmla="val 50000"/>
            </a:avLst>
          </a:prstGeom>
          <a:solidFill>
            <a:srgbClr val="C4BD97"/>
          </a:solidFill>
          <a:ln w="12700">
            <a:miter lim="400000"/>
          </a:ln>
        </p:spPr>
        <p:txBody>
          <a:bodyPr lIns="45719" rIns="45719" anchor="ctr"/>
          <a:lstStyle/>
          <a:p>
            <a:pPr algn="ctr">
              <a:lnSpc>
                <a:spcPct val="85000"/>
              </a:lnSpc>
              <a:defRPr sz="1800">
                <a:solidFill>
                  <a:srgbClr val="FFFFFF"/>
                </a:solidFill>
                <a:latin typeface="+mj-lt"/>
                <a:ea typeface="+mj-ea"/>
                <a:cs typeface="+mj-cs"/>
                <a:sym typeface="Source Sans Pro Regular"/>
              </a:defRPr>
            </a:pPr>
            <a:endParaRPr/>
          </a:p>
        </p:txBody>
      </p:sp>
      <p:grpSp>
        <p:nvGrpSpPr>
          <p:cNvPr id="16" name="Google Shape;1477;g77cecb6c06_0_208">
            <a:extLst>
              <a:ext uri="{FF2B5EF4-FFF2-40B4-BE49-F238E27FC236}">
                <a16:creationId xmlns:a16="http://schemas.microsoft.com/office/drawing/2014/main" id="{B6EB7B15-E3D6-505E-F115-939764BC3584}"/>
              </a:ext>
            </a:extLst>
          </p:cNvPr>
          <p:cNvGrpSpPr/>
          <p:nvPr/>
        </p:nvGrpSpPr>
        <p:grpSpPr>
          <a:xfrm>
            <a:off x="6596553" y="3627158"/>
            <a:ext cx="2226063" cy="1083901"/>
            <a:chOff x="0" y="0"/>
            <a:chExt cx="2226061" cy="1083900"/>
          </a:xfrm>
        </p:grpSpPr>
        <p:sp>
          <p:nvSpPr>
            <p:cNvPr id="17" name="Rounded Rectangle">
              <a:extLst>
                <a:ext uri="{FF2B5EF4-FFF2-40B4-BE49-F238E27FC236}">
                  <a16:creationId xmlns:a16="http://schemas.microsoft.com/office/drawing/2014/main" id="{E03D280C-8F3F-FF49-0AF3-9EA8CA2A1DFD}"/>
                </a:ext>
              </a:extLst>
            </p:cNvPr>
            <p:cNvSpPr/>
            <p:nvPr/>
          </p:nvSpPr>
          <p:spPr>
            <a:xfrm>
              <a:off x="0" y="0"/>
              <a:ext cx="2226062" cy="1083901"/>
            </a:xfrm>
            <a:prstGeom prst="roundRect">
              <a:avLst>
                <a:gd name="adj" fmla="val 16667"/>
              </a:avLst>
            </a:prstGeom>
            <a:solidFill>
              <a:srgbClr val="96CCEE"/>
            </a:solidFill>
            <a:ln w="25400" cap="flat">
              <a:solidFill>
                <a:srgbClr val="FFFFFF"/>
              </a:solidFill>
              <a:prstDash val="solid"/>
              <a:round/>
            </a:ln>
            <a:effectLst/>
          </p:spPr>
          <p:txBody>
            <a:bodyPr wrap="square" lIns="45719" tIns="45719" rIns="45719" bIns="45719" numCol="1" anchor="ctr">
              <a:noAutofit/>
            </a:bodyPr>
            <a:lstStyle/>
            <a:p>
              <a:pPr algn="ctr">
                <a:lnSpc>
                  <a:spcPct val="85000"/>
                </a:lnSpc>
                <a:defRPr sz="2000">
                  <a:latin typeface="+mj-lt"/>
                  <a:ea typeface="+mj-ea"/>
                  <a:cs typeface="+mj-cs"/>
                  <a:sym typeface="Source Sans Pro Regular"/>
                </a:defRPr>
              </a:pPr>
              <a:endParaRPr dirty="0"/>
            </a:p>
          </p:txBody>
        </p:sp>
        <p:sp>
          <p:nvSpPr>
            <p:cNvPr id="18" name="Creating two-way communication">
              <a:extLst>
                <a:ext uri="{FF2B5EF4-FFF2-40B4-BE49-F238E27FC236}">
                  <a16:creationId xmlns:a16="http://schemas.microsoft.com/office/drawing/2014/main" id="{9A186DC9-2450-754D-3A01-4E8A613E1011}"/>
                </a:ext>
              </a:extLst>
            </p:cNvPr>
            <p:cNvSpPr txBox="1"/>
            <p:nvPr/>
          </p:nvSpPr>
          <p:spPr>
            <a:xfrm>
              <a:off x="111336" y="202562"/>
              <a:ext cx="2003388" cy="6787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ctr">
              <a:spAutoFit/>
            </a:bodyPr>
            <a:lstStyle>
              <a:lvl1pPr algn="ctr">
                <a:lnSpc>
                  <a:spcPct val="85000"/>
                </a:lnSpc>
                <a:defRPr sz="2000">
                  <a:latin typeface="+mj-lt"/>
                  <a:ea typeface="+mj-ea"/>
                  <a:cs typeface="+mj-cs"/>
                  <a:sym typeface="Source Sans Pro Regular"/>
                </a:defRPr>
              </a:lvl1pPr>
            </a:lstStyle>
            <a:p>
              <a:r>
                <a:t>Creating two-way communication</a:t>
              </a:r>
            </a:p>
          </p:txBody>
        </p:sp>
      </p:grpSp>
      <p:pic>
        <p:nvPicPr>
          <p:cNvPr id="19" name="Google Shape;1481;g77cecb6c06_0_208" descr="Google Shape;1481;g77cecb6c06_0_208">
            <a:extLst>
              <a:ext uri="{FF2B5EF4-FFF2-40B4-BE49-F238E27FC236}">
                <a16:creationId xmlns:a16="http://schemas.microsoft.com/office/drawing/2014/main" id="{E8792B23-D7AD-4CC5-D615-01CB4DB11FDE}"/>
              </a:ext>
            </a:extLst>
          </p:cNvPr>
          <p:cNvPicPr>
            <a:picLocks noChangeAspect="1"/>
          </p:cNvPicPr>
          <p:nvPr/>
        </p:nvPicPr>
        <p:blipFill>
          <a:blip r:embed="rId3"/>
          <a:stretch>
            <a:fillRect/>
          </a:stretch>
        </p:blipFill>
        <p:spPr>
          <a:xfrm>
            <a:off x="2734911" y="1479181"/>
            <a:ext cx="783383" cy="833627"/>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a14="http://schemas.microsoft.com/office/drawing/2010/main" xmlns:m="http://schemas.openxmlformats.org/officeDocument/2006/math"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 Placeholder 3"/>
          <p:cNvSpPr txBox="1">
            <a:spLocks noGrp="1"/>
          </p:cNvSpPr>
          <p:nvPr>
            <p:ph type="body" idx="1"/>
          </p:nvPr>
        </p:nvSpPr>
        <p:spPr>
          <a:xfrm>
            <a:off x="4273549" y="1470287"/>
            <a:ext cx="7529515" cy="3304581"/>
          </a:xfrm>
          <a:prstGeom prst="rect">
            <a:avLst/>
          </a:prstGeom>
        </p:spPr>
        <p:txBody>
          <a:bodyPr/>
          <a:lstStyle/>
          <a:p>
            <a:pPr marL="482600" indent="-457200">
              <a:buClr>
                <a:schemeClr val="accent3"/>
              </a:buClr>
              <a:buSzPct val="100000"/>
              <a:buAutoNum type="arabicPeriod"/>
            </a:pPr>
            <a:r>
              <a:rPr dirty="0"/>
              <a:t>Why Community Engagement for RRTs?</a:t>
            </a:r>
          </a:p>
          <a:p>
            <a:pPr marL="482600" indent="-457200">
              <a:buClr>
                <a:schemeClr val="accent3"/>
              </a:buClr>
              <a:buSzPct val="100000"/>
              <a:buAutoNum type="arabicPeriod"/>
            </a:pPr>
            <a:r>
              <a:rPr dirty="0"/>
              <a:t>What is Community Engagement?</a:t>
            </a:r>
          </a:p>
          <a:p>
            <a:pPr marL="482600" indent="-457200">
              <a:buClr>
                <a:schemeClr val="accent3"/>
              </a:buClr>
              <a:buSzPct val="100000"/>
              <a:buAutoNum type="arabicPeriod"/>
            </a:pPr>
            <a:r>
              <a:rPr dirty="0"/>
              <a:t>Community engagement during the different phases</a:t>
            </a:r>
          </a:p>
          <a:p>
            <a:pPr marL="482600" indent="-457200">
              <a:spcBef>
                <a:spcPts val="400"/>
              </a:spcBef>
              <a:buClr>
                <a:schemeClr val="accent3"/>
              </a:buClr>
              <a:buSzPct val="100000"/>
              <a:buAutoNum type="arabicPeriod"/>
            </a:pPr>
            <a:r>
              <a:rPr dirty="0"/>
              <a:t>Tools to engage communities in discussion</a:t>
            </a:r>
          </a:p>
          <a:p>
            <a:pPr marL="482600" indent="-457200">
              <a:buClr>
                <a:schemeClr val="accent3"/>
              </a:buClr>
              <a:buSzPct val="100000"/>
              <a:buAutoNum type="arabicPeriod"/>
            </a:pPr>
            <a:r>
              <a:rPr dirty="0"/>
              <a:t>Listening to and providing feedback to the community</a:t>
            </a:r>
          </a:p>
          <a:p>
            <a:pPr marL="482600" indent="-457200">
              <a:buClr>
                <a:schemeClr val="accent3"/>
              </a:buClr>
              <a:buSzPct val="100000"/>
              <a:buAutoNum type="arabicPeriod"/>
            </a:pPr>
            <a:r>
              <a:rPr dirty="0"/>
              <a:t>References and guidelines</a:t>
            </a:r>
          </a:p>
          <a:p>
            <a:pPr marL="482600" indent="-457200">
              <a:buClr>
                <a:schemeClr val="accent3"/>
              </a:buClr>
              <a:buSzPct val="100000"/>
              <a:buAutoNum type="arabicPeriod"/>
            </a:pPr>
            <a:r>
              <a:rPr dirty="0"/>
              <a:t>Additional training resources</a:t>
            </a:r>
          </a:p>
          <a:p>
            <a:pPr marL="25400" lvl="2" indent="-72330">
              <a:spcBef>
                <a:spcPts val="100"/>
              </a:spcBef>
              <a:buClr>
                <a:schemeClr val="accent3"/>
              </a:buClr>
              <a:buFont typeface="Arial"/>
            </a:pPr>
            <a:endParaRPr dirty="0"/>
          </a:p>
          <a:p>
            <a:pPr marL="482600" lvl="2" indent="-457200">
              <a:spcBef>
                <a:spcPts val="100"/>
              </a:spcBef>
              <a:buClr>
                <a:schemeClr val="accent3"/>
              </a:buClr>
              <a:buAutoNum type="arabicPeriod"/>
            </a:pPr>
            <a:endParaRPr dirty="0"/>
          </a:p>
        </p:txBody>
      </p:sp>
      <p:pic>
        <p:nvPicPr>
          <p:cNvPr id="302" name="Picture 3" descr="Picture 3"/>
          <p:cNvPicPr>
            <a:picLocks noChangeAspect="1"/>
          </p:cNvPicPr>
          <p:nvPr/>
        </p:nvPicPr>
        <p:blipFill>
          <a:blip r:embed="rId2"/>
          <a:stretch>
            <a:fillRect/>
          </a:stretch>
        </p:blipFill>
        <p:spPr>
          <a:xfrm>
            <a:off x="6588189" y="4281124"/>
            <a:ext cx="2479147" cy="1649679"/>
          </a:xfrm>
          <a:prstGeom prst="rect">
            <a:avLst/>
          </a:prstGeom>
          <a:ln w="12700">
            <a:miter lim="400000"/>
          </a:ln>
        </p:spPr>
      </p:pic>
      <p:sp>
        <p:nvSpPr>
          <p:cNvPr id="303" name="TextBox 21"/>
          <p:cNvSpPr txBox="1"/>
          <p:nvPr/>
        </p:nvSpPr>
        <p:spPr>
          <a:xfrm>
            <a:off x="6798154" y="6014369"/>
            <a:ext cx="205921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200">
                <a:latin typeface="+mj-lt"/>
                <a:ea typeface="+mj-ea"/>
                <a:cs typeface="+mj-cs"/>
                <a:sym typeface="Source Sans Pro Regular"/>
              </a:defRPr>
            </a:lvl1pPr>
          </a:lstStyle>
          <a:p>
            <a:r>
              <a:rPr sz="1000" dirty="0"/>
              <a:t>Graphic adapted from: Outlook India</a:t>
            </a:r>
          </a:p>
        </p:txBody>
      </p:sp>
      <p:sp>
        <p:nvSpPr>
          <p:cNvPr id="4" name="Google Shape;307;p8">
            <a:extLst>
              <a:ext uri="{FF2B5EF4-FFF2-40B4-BE49-F238E27FC236}">
                <a16:creationId xmlns:a16="http://schemas.microsoft.com/office/drawing/2014/main" id="{CB7DA6E0-68A3-F487-6407-62BB2515B4D7}"/>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
        <p:nvSpPr>
          <p:cNvPr id="5" name="Rounded Rectangle 3">
            <a:extLst>
              <a:ext uri="{FF2B5EF4-FFF2-40B4-BE49-F238E27FC236}">
                <a16:creationId xmlns:a16="http://schemas.microsoft.com/office/drawing/2014/main" id="{DC28E756-956A-7A01-DE59-43E93BF4483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Google Shape;1489;g77cecb6c06_0_233"/>
          <p:cNvSpPr txBox="1">
            <a:spLocks noGrp="1"/>
          </p:cNvSpPr>
          <p:nvPr>
            <p:ph type="body" sz="quarter" idx="1"/>
          </p:nvPr>
        </p:nvSpPr>
        <p:spPr>
          <a:xfrm>
            <a:off x="974558" y="1246556"/>
            <a:ext cx="5087997" cy="661988"/>
          </a:xfrm>
          <a:prstGeom prst="rect">
            <a:avLst/>
          </a:prstGeom>
        </p:spPr>
        <p:txBody>
          <a:bodyPr lIns="45699" tIns="45699" rIns="45699" bIns="45699">
            <a:noAutofit/>
          </a:bodyPr>
          <a:lstStyle>
            <a:lvl1pPr algn="ctr" defTabSz="240135">
              <a:lnSpc>
                <a:spcPct val="80000"/>
              </a:lnSpc>
              <a:spcBef>
                <a:spcPts val="0"/>
              </a:spcBef>
              <a:defRPr sz="1992">
                <a:solidFill>
                  <a:schemeClr val="accent3"/>
                </a:solidFill>
                <a:latin typeface="Source Sans Pro Bold"/>
                <a:ea typeface="Source Sans Pro Bold"/>
                <a:cs typeface="Source Sans Pro Bold"/>
                <a:sym typeface="Source Sans Pro Bold"/>
              </a:defRPr>
            </a:lvl1pPr>
          </a:lstStyle>
          <a:p>
            <a:r>
              <a:rPr sz="2400" dirty="0">
                <a:solidFill>
                  <a:srgbClr val="002060"/>
                </a:solidFill>
              </a:rPr>
              <a:t>Moving from a reactive to receptive mental and emotional state involves:</a:t>
            </a:r>
          </a:p>
        </p:txBody>
      </p:sp>
      <p:sp>
        <p:nvSpPr>
          <p:cNvPr id="572" name="Google Shape;1491;g77cecb6c06_0_233"/>
          <p:cNvSpPr txBox="1"/>
          <p:nvPr/>
        </p:nvSpPr>
        <p:spPr>
          <a:xfrm>
            <a:off x="6984851" y="1246556"/>
            <a:ext cx="3950326" cy="6619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b">
            <a:noAutofit/>
          </a:bodyPr>
          <a:lstStyle>
            <a:lvl1pPr algn="ctr" defTabSz="240135">
              <a:lnSpc>
                <a:spcPct val="80000"/>
              </a:lnSpc>
              <a:defRPr sz="1992">
                <a:solidFill>
                  <a:schemeClr val="accent3"/>
                </a:solidFill>
                <a:latin typeface="Source Sans Pro Bold"/>
                <a:ea typeface="Source Sans Pro Bold"/>
                <a:cs typeface="Source Sans Pro Bold"/>
                <a:sym typeface="Source Sans Pro Bold"/>
              </a:defRPr>
            </a:lvl1pPr>
          </a:lstStyle>
          <a:p>
            <a:r>
              <a:rPr sz="2400" dirty="0">
                <a:solidFill>
                  <a:srgbClr val="002060"/>
                </a:solidFill>
              </a:rPr>
              <a:t>In a receptive mental and emotional state… </a:t>
            </a:r>
          </a:p>
        </p:txBody>
      </p:sp>
      <p:grpSp>
        <p:nvGrpSpPr>
          <p:cNvPr id="575" name="Google Shape;1490;g77cecb6c06_0_233"/>
          <p:cNvGrpSpPr/>
          <p:nvPr/>
        </p:nvGrpSpPr>
        <p:grpSpPr>
          <a:xfrm>
            <a:off x="809295" y="2322240"/>
            <a:ext cx="5418525" cy="3657601"/>
            <a:chOff x="0" y="0"/>
            <a:chExt cx="5418523" cy="3657600"/>
          </a:xfrm>
        </p:grpSpPr>
        <p:sp>
          <p:nvSpPr>
            <p:cNvPr id="573" name="Rectangle"/>
            <p:cNvSpPr/>
            <p:nvPr/>
          </p:nvSpPr>
          <p:spPr>
            <a:xfrm>
              <a:off x="-1" y="0"/>
              <a:ext cx="5418525" cy="3657600"/>
            </a:xfrm>
            <a:prstGeom prst="rect">
              <a:avLst/>
            </a:prstGeom>
            <a:solidFill>
              <a:schemeClr val="accent6"/>
            </a:solidFill>
            <a:ln w="12700" cap="flat">
              <a:noFill/>
              <a:miter lim="400000"/>
            </a:ln>
            <a:effectLst/>
          </p:spPr>
          <p:txBody>
            <a:bodyPr wrap="square" lIns="45719" tIns="45719" rIns="45719" bIns="45719" numCol="1" anchor="t">
              <a:noAutofit/>
            </a:bodyPr>
            <a:lstStyle/>
            <a:p>
              <a:pPr defTabSz="289320">
                <a:lnSpc>
                  <a:spcPct val="90000"/>
                </a:lnSpc>
                <a:spcBef>
                  <a:spcPts val="300"/>
                </a:spcBef>
                <a:defRPr sz="1800">
                  <a:solidFill>
                    <a:srgbClr val="FFFFFF"/>
                  </a:solidFill>
                  <a:latin typeface="+mj-lt"/>
                  <a:ea typeface="+mj-ea"/>
                  <a:cs typeface="+mj-cs"/>
                  <a:sym typeface="Source Sans Pro Regular"/>
                </a:defRPr>
              </a:pPr>
              <a:endParaRPr/>
            </a:p>
          </p:txBody>
        </p:sp>
        <p:sp>
          <p:nvSpPr>
            <p:cNvPr id="574" name="Activation of the body’s social engagement systems through:…"/>
            <p:cNvSpPr txBox="1"/>
            <p:nvPr/>
          </p:nvSpPr>
          <p:spPr>
            <a:xfrm>
              <a:off x="45724" y="0"/>
              <a:ext cx="5327075" cy="36576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t">
              <a:normAutofit/>
            </a:bodyPr>
            <a:lstStyle/>
            <a:p>
              <a:pPr marL="342900" indent="-342900" defTabSz="283533">
                <a:lnSpc>
                  <a:spcPct val="90000"/>
                </a:lnSpc>
                <a:buFont typeface="Arial" panose="020B0604020202020204" pitchFamily="34" charset="0"/>
                <a:buChar char="•"/>
                <a:defRPr sz="2352">
                  <a:solidFill>
                    <a:srgbClr val="FFFFFF"/>
                  </a:solidFill>
                  <a:latin typeface="+mj-lt"/>
                  <a:ea typeface="+mj-ea"/>
                  <a:cs typeface="+mj-cs"/>
                  <a:sym typeface="Source Sans Pro Regular"/>
                </a:defRPr>
              </a:pPr>
              <a:r>
                <a:rPr dirty="0"/>
                <a:t>Activation of the body’s social engagement systems through: </a:t>
              </a:r>
            </a:p>
            <a:p>
              <a:pPr marL="733806" lvl="1" indent="-285750" defTabSz="283533">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a:t>Self-reflection</a:t>
              </a:r>
            </a:p>
            <a:p>
              <a:pPr marL="733806" lvl="1" indent="-285750" defTabSz="283533">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a:t>Interpersonal communication </a:t>
              </a:r>
            </a:p>
            <a:p>
              <a:pPr marL="733806" lvl="1" indent="-285750" defTabSz="283533">
                <a:lnSpc>
                  <a:spcPct val="90000"/>
                </a:lnSpc>
                <a:spcBef>
                  <a:spcPts val="200"/>
                </a:spcBef>
                <a:buClr>
                  <a:srgbClr val="FFFFFF"/>
                </a:buClr>
                <a:buSzPts val="1700"/>
                <a:buFont typeface="Courier New" panose="02070309020205020404" pitchFamily="49" charset="0"/>
                <a:buChar char="o"/>
                <a:defRPr sz="1764">
                  <a:solidFill>
                    <a:srgbClr val="FFFFFF"/>
                  </a:solidFill>
                  <a:latin typeface="+mj-lt"/>
                  <a:ea typeface="+mj-ea"/>
                  <a:cs typeface="+mj-cs"/>
                  <a:sym typeface="Source Sans Pro Regular"/>
                </a:defRPr>
              </a:pPr>
              <a:r>
                <a:rPr dirty="0"/>
                <a:t>Group communication</a:t>
              </a:r>
            </a:p>
            <a:p>
              <a:pPr marL="342900" indent="-342900" defTabSz="283533">
                <a:lnSpc>
                  <a:spcPct val="90000"/>
                </a:lnSpc>
                <a:spcBef>
                  <a:spcPts val="300"/>
                </a:spcBef>
                <a:buFont typeface="Arial" panose="020B0604020202020204" pitchFamily="34" charset="0"/>
                <a:buChar char="•"/>
                <a:defRPr sz="2352">
                  <a:solidFill>
                    <a:srgbClr val="FFFFFF"/>
                  </a:solidFill>
                  <a:latin typeface="+mj-lt"/>
                  <a:ea typeface="+mj-ea"/>
                  <a:cs typeface="+mj-cs"/>
                  <a:sym typeface="Source Sans Pro Regular"/>
                </a:defRPr>
              </a:pPr>
              <a:r>
                <a:rPr dirty="0"/>
                <a:t>Promoting interaction that acknowledges and addresses stigma &amp; discrimination </a:t>
              </a:r>
            </a:p>
            <a:p>
              <a:pPr marL="342900" indent="-342900" defTabSz="283533">
                <a:lnSpc>
                  <a:spcPct val="90000"/>
                </a:lnSpc>
                <a:spcBef>
                  <a:spcPts val="300"/>
                </a:spcBef>
                <a:buFont typeface="Arial" panose="020B0604020202020204" pitchFamily="34" charset="0"/>
                <a:buChar char="•"/>
                <a:defRPr sz="2352">
                  <a:solidFill>
                    <a:srgbClr val="FFFFFF"/>
                  </a:solidFill>
                  <a:latin typeface="+mj-lt"/>
                  <a:ea typeface="+mj-ea"/>
                  <a:cs typeface="+mj-cs"/>
                  <a:sym typeface="Source Sans Pro Regular"/>
                </a:defRPr>
              </a:pPr>
              <a:r>
                <a:rPr dirty="0"/>
                <a:t>Supporting collaboration, collective problem-solving, decision-making &amp; acceptance in uptake of health advice</a:t>
              </a:r>
            </a:p>
          </p:txBody>
        </p:sp>
      </p:grpSp>
      <p:sp>
        <p:nvSpPr>
          <p:cNvPr id="576" name="Google Shape;1488;g77cecb6c06_0_233"/>
          <p:cNvSpPr txBox="1">
            <a:spLocks noGrp="1"/>
          </p:cNvSpPr>
          <p:nvPr>
            <p:ph type="title"/>
          </p:nvPr>
        </p:nvSpPr>
        <p:spPr>
          <a:xfrm>
            <a:off x="287360" y="-36514"/>
            <a:ext cx="6922894" cy="1059424"/>
          </a:xfrm>
          <a:prstGeom prst="rect">
            <a:avLst/>
          </a:prstGeom>
        </p:spPr>
        <p:txBody>
          <a:bodyPr lIns="45699" tIns="45699" rIns="45699" bIns="45699">
            <a:normAutofit/>
          </a:bodyPr>
          <a:lstStyle>
            <a:lvl1pPr>
              <a:defRPr sz="2800"/>
            </a:lvl1pPr>
          </a:lstStyle>
          <a:p>
            <a:r>
              <a:rPr sz="3200" b="1" dirty="0"/>
              <a:t>1. Help shift people from a REACTIVE to RECEPTIVE state of mind</a:t>
            </a:r>
          </a:p>
        </p:txBody>
      </p:sp>
      <p:grpSp>
        <p:nvGrpSpPr>
          <p:cNvPr id="579" name="Google Shape;1492;g77cecb6c06_0_233"/>
          <p:cNvGrpSpPr/>
          <p:nvPr/>
        </p:nvGrpSpPr>
        <p:grpSpPr>
          <a:xfrm>
            <a:off x="6537324" y="2322513"/>
            <a:ext cx="4845381" cy="3657601"/>
            <a:chOff x="0" y="0"/>
            <a:chExt cx="4845379" cy="3657600"/>
          </a:xfrm>
        </p:grpSpPr>
        <p:sp>
          <p:nvSpPr>
            <p:cNvPr id="577" name="Rectangle"/>
            <p:cNvSpPr/>
            <p:nvPr/>
          </p:nvSpPr>
          <p:spPr>
            <a:xfrm>
              <a:off x="-1" y="0"/>
              <a:ext cx="4845381" cy="3657600"/>
            </a:xfrm>
            <a:prstGeom prst="rect">
              <a:avLst/>
            </a:prstGeom>
            <a:solidFill>
              <a:schemeClr val="accent6"/>
            </a:solidFill>
            <a:ln w="12700" cap="flat">
              <a:noFill/>
              <a:miter lim="400000"/>
            </a:ln>
            <a:effectLst/>
          </p:spPr>
          <p:txBody>
            <a:bodyPr wrap="square" lIns="45719" tIns="45719" rIns="45719" bIns="45719" numCol="1" anchor="t">
              <a:noAutofit/>
            </a:bodyPr>
            <a:lstStyle/>
            <a:p>
              <a:pPr marL="201929" indent="-201929" defTabSz="289320">
                <a:lnSpc>
                  <a:spcPct val="90000"/>
                </a:lnSpc>
                <a:spcBef>
                  <a:spcPts val="400"/>
                </a:spcBef>
                <a:defRPr sz="2400">
                  <a:solidFill>
                    <a:srgbClr val="FFFFFF"/>
                  </a:solidFill>
                  <a:latin typeface="+mj-lt"/>
                  <a:ea typeface="+mj-ea"/>
                  <a:cs typeface="+mj-cs"/>
                  <a:sym typeface="Source Sans Pro Regular"/>
                </a:defRPr>
              </a:pPr>
              <a:endParaRPr/>
            </a:p>
          </p:txBody>
        </p:sp>
        <p:sp>
          <p:nvSpPr>
            <p:cNvPr id="578" name="When you are in a receptive state, it is easier for the other person to be in a receptive state – being open, flexible, willing to listen…"/>
            <p:cNvSpPr txBox="1"/>
            <p:nvPr/>
          </p:nvSpPr>
          <p:spPr>
            <a:xfrm>
              <a:off x="45724" y="0"/>
              <a:ext cx="4753931" cy="36576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numCol="1" anchor="t">
              <a:normAutofit/>
            </a:bodyPr>
            <a:lstStyle/>
            <a:p>
              <a:pPr marL="342900" indent="-342900" defTabSz="289320">
                <a:lnSpc>
                  <a:spcPct val="90000"/>
                </a:lnSpc>
                <a:buFont typeface="Arial" panose="020B0604020202020204" pitchFamily="34" charset="0"/>
                <a:buChar char="•"/>
                <a:defRPr sz="2400">
                  <a:solidFill>
                    <a:srgbClr val="FFFFFF"/>
                  </a:solidFill>
                  <a:latin typeface="+mj-lt"/>
                  <a:ea typeface="+mj-ea"/>
                  <a:cs typeface="+mj-cs"/>
                  <a:sym typeface="Source Sans Pro Regular"/>
                </a:defRPr>
              </a:pPr>
              <a:r>
                <a:rPr dirty="0"/>
                <a:t>When you are in a receptive state, it is easier for the other person to be in a receptive state – being open, flexible, willing to listen</a:t>
              </a:r>
            </a:p>
            <a:p>
              <a:pPr marL="342900" indent="-342900" defTabSz="289320">
                <a:lnSpc>
                  <a:spcPct val="90000"/>
                </a:lnSpc>
                <a:spcBef>
                  <a:spcPts val="400"/>
                </a:spcBef>
                <a:buFont typeface="Arial" panose="020B0604020202020204" pitchFamily="34" charset="0"/>
                <a:buChar char="•"/>
                <a:defRPr sz="2400">
                  <a:solidFill>
                    <a:srgbClr val="FFFFFF"/>
                  </a:solidFill>
                  <a:latin typeface="+mj-lt"/>
                  <a:ea typeface="+mj-ea"/>
                  <a:cs typeface="+mj-cs"/>
                  <a:sym typeface="Source Sans Pro Regular"/>
                </a:defRPr>
              </a:pPr>
              <a:r>
                <a:rPr dirty="0"/>
                <a:t>When people are receptive, it is easier to share information</a:t>
              </a:r>
            </a:p>
            <a:p>
              <a:pPr marL="342900" indent="-342900" defTabSz="289320">
                <a:lnSpc>
                  <a:spcPct val="90000"/>
                </a:lnSpc>
                <a:spcBef>
                  <a:spcPts val="400"/>
                </a:spcBef>
                <a:buFont typeface="Arial" panose="020B0604020202020204" pitchFamily="34" charset="0"/>
                <a:buChar char="•"/>
                <a:defRPr sz="2400">
                  <a:solidFill>
                    <a:srgbClr val="FFFFFF"/>
                  </a:solidFill>
                  <a:latin typeface="+mj-lt"/>
                  <a:ea typeface="+mj-ea"/>
                  <a:cs typeface="+mj-cs"/>
                  <a:sym typeface="Source Sans Pro Regular"/>
                </a:defRPr>
              </a:pPr>
              <a:r>
                <a:rPr dirty="0"/>
                <a:t>Information received in a receptive state is more likely to be understood and retained</a:t>
              </a:r>
            </a:p>
          </p:txBody>
        </p:sp>
      </p:gr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Google Shape;1498;g77cecb6c06_0_241"/>
          <p:cNvSpPr txBox="1">
            <a:spLocks noGrp="1"/>
          </p:cNvSpPr>
          <p:nvPr>
            <p:ph type="body" idx="1"/>
          </p:nvPr>
        </p:nvSpPr>
        <p:spPr>
          <a:xfrm>
            <a:off x="2030028" y="1427652"/>
            <a:ext cx="8131945" cy="4002696"/>
          </a:xfrm>
          <a:prstGeom prst="rect">
            <a:avLst/>
          </a:prstGeom>
        </p:spPr>
        <p:txBody>
          <a:bodyPr lIns="45699" tIns="45699" rIns="45699" bIns="45699"/>
          <a:lstStyle/>
          <a:p>
            <a:pPr marL="254000" indent="-254000">
              <a:spcBef>
                <a:spcPts val="0"/>
              </a:spcBef>
              <a:buClr>
                <a:schemeClr val="accent3"/>
              </a:buClr>
              <a:buSzPct val="100000"/>
              <a:buChar char="•"/>
            </a:pPr>
            <a:r>
              <a:rPr dirty="0"/>
              <a:t>To ensure success, set clear goals/objectives for each</a:t>
            </a:r>
            <a:r>
              <a:rPr lang="hu-HU" dirty="0"/>
              <a:t> </a:t>
            </a:r>
            <a:r>
              <a:rPr dirty="0"/>
              <a:t>conversation/interaction you have with communities</a:t>
            </a:r>
          </a:p>
          <a:p>
            <a:pPr marL="254000" indent="-254000">
              <a:spcBef>
                <a:spcPts val="400"/>
              </a:spcBef>
              <a:buClr>
                <a:schemeClr val="accent3"/>
              </a:buClr>
              <a:buSzPct val="100000"/>
              <a:buChar char="•"/>
            </a:pPr>
            <a:r>
              <a:rPr dirty="0"/>
              <a:t>To reach satisfactory outcome from a family or community</a:t>
            </a:r>
            <a:r>
              <a:rPr lang="hu-HU" dirty="0"/>
              <a:t> </a:t>
            </a:r>
            <a:r>
              <a:rPr dirty="0"/>
              <a:t>visit, frontline workers need to:</a:t>
            </a:r>
          </a:p>
          <a:p>
            <a:pPr marL="800100" lvl="1" indent="-342900">
              <a:spcBef>
                <a:spcPts val="400"/>
              </a:spcBef>
              <a:buClr>
                <a:schemeClr val="accent3"/>
              </a:buClr>
              <a:buSzPts val="2000"/>
              <a:buFont typeface="Courier New"/>
              <a:buChar char="o"/>
              <a:defRPr sz="2000"/>
            </a:pPr>
            <a:r>
              <a:rPr dirty="0"/>
              <a:t>Prepare for the conversation as they emerge</a:t>
            </a:r>
          </a:p>
          <a:p>
            <a:pPr marL="800100" lvl="1" indent="-342900">
              <a:spcBef>
                <a:spcPts val="400"/>
              </a:spcBef>
              <a:buClr>
                <a:schemeClr val="accent3"/>
              </a:buClr>
              <a:buSzPts val="2000"/>
              <a:buFont typeface="Courier New"/>
              <a:buChar char="o"/>
              <a:defRPr sz="2000"/>
            </a:pPr>
            <a:r>
              <a:rPr dirty="0"/>
              <a:t>Manage the flow of dialogue between those present</a:t>
            </a:r>
          </a:p>
          <a:p>
            <a:pPr marL="800100" lvl="1" indent="-342900">
              <a:spcBef>
                <a:spcPts val="400"/>
              </a:spcBef>
              <a:buClr>
                <a:schemeClr val="accent3"/>
              </a:buClr>
              <a:buSzPts val="2000"/>
              <a:buFont typeface="Courier New"/>
              <a:buChar char="o"/>
              <a:defRPr sz="2000"/>
            </a:pPr>
            <a:r>
              <a:rPr dirty="0"/>
              <a:t>Be aware of words and phrases that are helpful and unhelpful</a:t>
            </a:r>
          </a:p>
          <a:p>
            <a:pPr marL="800100" lvl="1" indent="-342900">
              <a:spcBef>
                <a:spcPts val="400"/>
              </a:spcBef>
              <a:buClr>
                <a:schemeClr val="accent3"/>
              </a:buClr>
              <a:buSzPts val="2000"/>
              <a:buFont typeface="Courier New"/>
              <a:buChar char="o"/>
              <a:defRPr sz="2000"/>
            </a:pPr>
            <a:r>
              <a:rPr dirty="0"/>
              <a:t>Create and maintain receptivity</a:t>
            </a:r>
          </a:p>
          <a:p>
            <a:pPr marL="240631" indent="-240631">
              <a:spcBef>
                <a:spcPts val="400"/>
              </a:spcBef>
              <a:buClr>
                <a:schemeClr val="accent3"/>
              </a:buClr>
              <a:buSzPct val="100000"/>
              <a:buChar char="•"/>
            </a:pPr>
            <a:r>
              <a:rPr dirty="0"/>
              <a:t>Monitoring tools (checklists/forms) should be used</a:t>
            </a:r>
          </a:p>
          <a:p>
            <a:pPr marL="342900" indent="-342900">
              <a:spcBef>
                <a:spcPts val="400"/>
              </a:spcBef>
              <a:buClr>
                <a:schemeClr val="accent3"/>
              </a:buClr>
            </a:pPr>
            <a:r>
              <a:rPr dirty="0"/>
              <a:t>appropriately so that they do not jeopardize the building of</a:t>
            </a:r>
          </a:p>
          <a:p>
            <a:pPr marL="342900" indent="-342900">
              <a:spcBef>
                <a:spcPts val="400"/>
              </a:spcBef>
              <a:buClr>
                <a:schemeClr val="accent3"/>
              </a:buClr>
            </a:pPr>
            <a:r>
              <a:rPr dirty="0"/>
              <a:t>trusting relationships with families and communities.</a:t>
            </a:r>
          </a:p>
        </p:txBody>
      </p:sp>
      <p:sp>
        <p:nvSpPr>
          <p:cNvPr id="584" name="Google Shape;1497;g77cecb6c06_0_241"/>
          <p:cNvSpPr txBox="1">
            <a:spLocks noGrp="1"/>
          </p:cNvSpPr>
          <p:nvPr>
            <p:ph type="title"/>
          </p:nvPr>
        </p:nvSpPr>
        <p:spPr>
          <a:xfrm>
            <a:off x="297713" y="-40185"/>
            <a:ext cx="6018008" cy="937775"/>
          </a:xfrm>
          <a:prstGeom prst="rect">
            <a:avLst/>
          </a:prstGeom>
        </p:spPr>
        <p:txBody>
          <a:bodyPr lIns="45699" tIns="45699" rIns="45699" bIns="45699">
            <a:noAutofit/>
          </a:bodyPr>
          <a:lstStyle>
            <a:lvl1pPr defTabSz="251708">
              <a:defRPr sz="2784"/>
            </a:lvl1pPr>
          </a:lstStyle>
          <a:p>
            <a:r>
              <a:rPr sz="3200" b="1" dirty="0"/>
              <a:t>2. Manage conversations, don't just tell people what to do!</a:t>
            </a:r>
          </a:p>
        </p:txBody>
      </p:sp>
    </p:spTree>
  </p:cSld>
  <p:clrMapOvr>
    <a:masterClrMapping/>
  </p:clrMapOvr>
  <mc:AlternateContent xmlns:mc="http://schemas.openxmlformats.org/markup-compatibility/2006" xmlns:p14="http://schemas.microsoft.com/office/powerpoint/2010/main">
    <mc:Choice Requires="p14">
      <p:transition spd="slow" p14:dur="1200">
        <p:fade thruBlk="1"/>
      </p:transition>
    </mc:Choice>
    <mc:Fallback xmlns:a14="http://schemas.microsoft.com/office/drawing/2010/main" xmlns:m="http://schemas.openxmlformats.org/officeDocument/2006/math"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Google Shape;1503;g77cecb6c06_0_246"/>
          <p:cNvSpPr txBox="1">
            <a:spLocks noGrp="1"/>
          </p:cNvSpPr>
          <p:nvPr>
            <p:ph type="body" idx="1"/>
          </p:nvPr>
        </p:nvSpPr>
        <p:spPr>
          <a:xfrm>
            <a:off x="1984916" y="1311760"/>
            <a:ext cx="8222168" cy="4234481"/>
          </a:xfrm>
          <a:prstGeom prst="rect">
            <a:avLst/>
          </a:prstGeom>
        </p:spPr>
        <p:txBody>
          <a:bodyPr lIns="45699" tIns="45699" rIns="45699" bIns="45699">
            <a:normAutofit/>
          </a:bodyPr>
          <a:lstStyle/>
          <a:p>
            <a:pPr marL="342900" indent="-342900">
              <a:spcBef>
                <a:spcPts val="0"/>
              </a:spcBef>
              <a:buClr>
                <a:schemeClr val="accent3"/>
              </a:buClr>
              <a:buSzPct val="100000"/>
              <a:buFont typeface="Arial" panose="020B0604020202020204" pitchFamily="34" charset="0"/>
              <a:buChar char="•"/>
            </a:pPr>
            <a:r>
              <a:rPr dirty="0"/>
              <a:t>Active listening includes reflecting back what the speaker has</a:t>
            </a:r>
            <a:r>
              <a:rPr lang="fr-FR" dirty="0"/>
              <a:t> </a:t>
            </a:r>
            <a:r>
              <a:rPr dirty="0"/>
              <a:t>said, helps create and maintain receptivity (a connection</a:t>
            </a:r>
            <a:r>
              <a:rPr lang="fr-FR" dirty="0"/>
              <a:t> </a:t>
            </a:r>
            <a:r>
              <a:rPr dirty="0"/>
              <a:t>between people)</a:t>
            </a:r>
          </a:p>
          <a:p>
            <a:pPr marL="342900" indent="-342900">
              <a:spcBef>
                <a:spcPts val="400"/>
              </a:spcBef>
              <a:buClr>
                <a:schemeClr val="accent3"/>
              </a:buClr>
              <a:buSzPct val="100000"/>
              <a:buFont typeface="Arial" panose="020B0604020202020204" pitchFamily="34" charset="0"/>
              <a:buChar char="•"/>
            </a:pPr>
            <a:r>
              <a:rPr dirty="0"/>
              <a:t>Talking ‘with’ and not ‘at’ people helps create understanding</a:t>
            </a:r>
            <a:r>
              <a:rPr lang="fr-FR" dirty="0"/>
              <a:t> </a:t>
            </a:r>
            <a:r>
              <a:rPr dirty="0"/>
              <a:t>and connection</a:t>
            </a:r>
          </a:p>
          <a:p>
            <a:pPr marL="342900" indent="-342900">
              <a:spcBef>
                <a:spcPts val="400"/>
              </a:spcBef>
              <a:buClr>
                <a:schemeClr val="accent3"/>
              </a:buClr>
              <a:buSzPct val="100000"/>
              <a:buFont typeface="Arial" panose="020B0604020202020204" pitchFamily="34" charset="0"/>
              <a:buChar char="•"/>
            </a:pPr>
            <a:r>
              <a:rPr dirty="0"/>
              <a:t>Health professionals are trained to advise and instruct so it</a:t>
            </a:r>
            <a:r>
              <a:rPr lang="fr-FR" dirty="0"/>
              <a:t> </a:t>
            </a:r>
            <a:r>
              <a:rPr dirty="0"/>
              <a:t>can be difficult to ask questions even though this will help us</a:t>
            </a:r>
            <a:r>
              <a:rPr lang="fr-FR" dirty="0"/>
              <a:t> </a:t>
            </a:r>
            <a:r>
              <a:rPr dirty="0"/>
              <a:t>to connect and explore the feeling, perception and</a:t>
            </a:r>
            <a:r>
              <a:rPr lang="fr-FR" dirty="0"/>
              <a:t> </a:t>
            </a:r>
            <a:r>
              <a:rPr dirty="0"/>
              <a:t>understanding of those who need help</a:t>
            </a:r>
          </a:p>
          <a:p>
            <a:pPr marL="342900" indent="-342900">
              <a:spcBef>
                <a:spcPts val="400"/>
              </a:spcBef>
              <a:buClr>
                <a:schemeClr val="accent3"/>
              </a:buClr>
              <a:buSzPct val="100000"/>
              <a:buFont typeface="Arial" panose="020B0604020202020204" pitchFamily="34" charset="0"/>
              <a:buChar char="•"/>
            </a:pPr>
            <a:r>
              <a:rPr dirty="0"/>
              <a:t>Asking good questions is a skill that needs to be learned and</a:t>
            </a:r>
            <a:r>
              <a:rPr lang="fr-FR" dirty="0"/>
              <a:t> </a:t>
            </a:r>
            <a:r>
              <a:rPr dirty="0"/>
              <a:t>takes practice.</a:t>
            </a:r>
          </a:p>
        </p:txBody>
      </p:sp>
      <p:sp>
        <p:nvSpPr>
          <p:cNvPr id="2" name="Title 1">
            <a:extLst>
              <a:ext uri="{FF2B5EF4-FFF2-40B4-BE49-F238E27FC236}">
                <a16:creationId xmlns:a16="http://schemas.microsoft.com/office/drawing/2014/main" id="{2F35967C-AF94-800C-3464-51F382D70FE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3. Listen from the other person’s perspective</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68970218-8620-ADA3-88EB-27185DFF0DB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6. Providing feedback to the community</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Content Placeholder 1"/>
          <p:cNvSpPr txBox="1">
            <a:spLocks noGrp="1"/>
          </p:cNvSpPr>
          <p:nvPr>
            <p:ph type="body" idx="1"/>
          </p:nvPr>
        </p:nvSpPr>
        <p:spPr>
          <a:xfrm>
            <a:off x="4273551" y="1821935"/>
            <a:ext cx="7529515" cy="3214130"/>
          </a:xfrm>
          <a:prstGeom prst="rect">
            <a:avLst/>
          </a:prstGeom>
        </p:spPr>
        <p:txBody>
          <a:bodyPr>
            <a:normAutofit lnSpcReduction="10000"/>
          </a:bodyPr>
          <a:lstStyle/>
          <a:p>
            <a:pPr marL="228600" indent="-228600">
              <a:buClr>
                <a:schemeClr val="accent3"/>
              </a:buClr>
              <a:buSzPct val="100000"/>
              <a:buChar char="•"/>
            </a:pPr>
            <a:r>
              <a:rPr dirty="0"/>
              <a:t>RRTs should ensure that a feedback loop/ mechanism is in place; that it is safe and accessible for everyone, especially marginalized groups</a:t>
            </a:r>
            <a:endParaRPr lang="hu-HU" dirty="0"/>
          </a:p>
          <a:p>
            <a:pPr marL="228600" indent="-228600">
              <a:buClr>
                <a:schemeClr val="accent3"/>
              </a:buClr>
              <a:buSzPct val="100000"/>
              <a:buChar char="•"/>
            </a:pPr>
            <a:endParaRPr dirty="0"/>
          </a:p>
          <a:p>
            <a:pPr marL="228600" indent="-228600">
              <a:buClr>
                <a:schemeClr val="accent3"/>
              </a:buClr>
              <a:buSzPct val="100000"/>
              <a:buChar char="•"/>
            </a:pPr>
            <a:r>
              <a:rPr dirty="0"/>
              <a:t>Ideally the mechanism should be established collectively </a:t>
            </a:r>
            <a:endParaRPr lang="hu-HU" dirty="0"/>
          </a:p>
          <a:p>
            <a:pPr marL="228600" indent="-228600">
              <a:buClr>
                <a:schemeClr val="accent3"/>
              </a:buClr>
              <a:buSzPct val="100000"/>
              <a:buChar char="•"/>
            </a:pPr>
            <a:endParaRPr dirty="0"/>
          </a:p>
          <a:p>
            <a:pPr marL="228600" indent="-228600">
              <a:buClr>
                <a:schemeClr val="accent3"/>
              </a:buClr>
              <a:buSzPct val="100000"/>
              <a:buChar char="•"/>
            </a:pPr>
            <a:r>
              <a:rPr dirty="0"/>
              <a:t>Clear and consistent communication about the feedback mechanism’s purpose and expected uses should be provided to the community </a:t>
            </a:r>
          </a:p>
        </p:txBody>
      </p:sp>
      <p:sp>
        <p:nvSpPr>
          <p:cNvPr id="2" name="Rounded Rectangle 3">
            <a:extLst>
              <a:ext uri="{FF2B5EF4-FFF2-40B4-BE49-F238E27FC236}">
                <a16:creationId xmlns:a16="http://schemas.microsoft.com/office/drawing/2014/main" id="{3276B87C-2F8C-41E9-EE84-A08BE05F28F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
        <p:nvSpPr>
          <p:cNvPr id="3" name="Google Shape;307;p8">
            <a:extLst>
              <a:ext uri="{FF2B5EF4-FFF2-40B4-BE49-F238E27FC236}">
                <a16:creationId xmlns:a16="http://schemas.microsoft.com/office/drawing/2014/main" id="{3F0CDCA6-FDBE-D5BA-36A9-19A7DDECFC7B}"/>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Feedback mechanism</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Google Shape;1567;g77cecb6c06_0_85"/>
          <p:cNvSpPr txBox="1">
            <a:spLocks noGrp="1"/>
          </p:cNvSpPr>
          <p:nvPr>
            <p:ph type="body" idx="1"/>
          </p:nvPr>
        </p:nvSpPr>
        <p:spPr>
          <a:xfrm>
            <a:off x="4273551" y="1125038"/>
            <a:ext cx="7529515" cy="4607924"/>
          </a:xfrm>
          <a:prstGeom prst="rect">
            <a:avLst/>
          </a:prstGeom>
        </p:spPr>
        <p:txBody>
          <a:bodyPr lIns="45699" tIns="45699" rIns="45699" bIns="45699" anchor="t"/>
          <a:lstStyle/>
          <a:p>
            <a:pPr marL="88900">
              <a:spcBef>
                <a:spcPts val="0"/>
              </a:spcBef>
              <a:defRPr sz="2200"/>
            </a:pPr>
            <a:r>
              <a:rPr dirty="0"/>
              <a:t>Community engagement is central to any public health intervention.</a:t>
            </a:r>
          </a:p>
          <a:p>
            <a:pPr indent="457200">
              <a:spcBef>
                <a:spcPts val="0"/>
              </a:spcBef>
              <a:defRPr sz="2200"/>
            </a:pPr>
            <a:endParaRPr dirty="0"/>
          </a:p>
          <a:p>
            <a:pPr marL="254000" indent="-254000">
              <a:spcBef>
                <a:spcPts val="0"/>
              </a:spcBef>
              <a:buClr>
                <a:schemeClr val="accent3"/>
              </a:buClr>
              <a:buSzPts val="2200"/>
              <a:buFont typeface="Calibri"/>
              <a:buChar char="•"/>
              <a:defRPr sz="2200"/>
            </a:pPr>
            <a:r>
              <a:rPr dirty="0"/>
              <a:t>To prepare for a successful response, it is crucial to have a comprehensive knowledge and understanding of the community to develop community engagement plan in case of emergency. </a:t>
            </a:r>
          </a:p>
          <a:p>
            <a:pPr marL="254000" indent="-254000">
              <a:spcBef>
                <a:spcPts val="0"/>
              </a:spcBef>
              <a:buClr>
                <a:schemeClr val="accent3"/>
              </a:buClr>
              <a:buSzPts val="2200"/>
              <a:buFont typeface="Calibri"/>
              <a:buChar char="•"/>
              <a:defRPr sz="2200"/>
            </a:pPr>
            <a:endParaRPr dirty="0"/>
          </a:p>
          <a:p>
            <a:pPr marL="254000" indent="-254000">
              <a:lnSpc>
                <a:spcPct val="80000"/>
              </a:lnSpc>
              <a:spcBef>
                <a:spcPts val="1000"/>
              </a:spcBef>
              <a:buClr>
                <a:schemeClr val="accent3"/>
              </a:buClr>
              <a:buSzPts val="2200"/>
              <a:buFont typeface="Calibri"/>
              <a:buChar char="•"/>
              <a:defRPr sz="2200"/>
            </a:pPr>
            <a:r>
              <a:rPr dirty="0"/>
              <a:t>Community engagement is about working with communities, with respect, towards moving to a better change, through empowerment. </a:t>
            </a:r>
          </a:p>
          <a:p>
            <a:pPr marL="254000" indent="-254000">
              <a:lnSpc>
                <a:spcPct val="80000"/>
              </a:lnSpc>
              <a:spcBef>
                <a:spcPts val="1000"/>
              </a:spcBef>
              <a:buClr>
                <a:schemeClr val="accent3"/>
              </a:buClr>
              <a:buSzPts val="2200"/>
              <a:buFont typeface="Calibri"/>
              <a:buChar char="•"/>
              <a:defRPr sz="2200"/>
            </a:pPr>
            <a:endParaRPr dirty="0"/>
          </a:p>
          <a:p>
            <a:pPr marL="254000" indent="-254000">
              <a:spcBef>
                <a:spcPts val="0"/>
              </a:spcBef>
              <a:buClr>
                <a:schemeClr val="accent3"/>
              </a:buClr>
              <a:buSzPts val="2200"/>
              <a:buFont typeface="Calibri"/>
              <a:buChar char="•"/>
              <a:defRPr sz="2200"/>
            </a:pPr>
            <a:r>
              <a:rPr dirty="0"/>
              <a:t>Community engagement should be maintained for throughout all stages of the emergency.</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38BE0C02-1A48-A5BF-C236-FC910E8640FA}"/>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7. References and guidelines</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Rectangle 1"/>
          <p:cNvSpPr txBox="1"/>
          <p:nvPr/>
        </p:nvSpPr>
        <p:spPr>
          <a:xfrm>
            <a:off x="4575679" y="1659284"/>
            <a:ext cx="6992532" cy="364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600">
                <a:latin typeface="+mj-lt"/>
                <a:ea typeface="+mj-ea"/>
                <a:cs typeface="+mj-cs"/>
                <a:sym typeface="Source Sans Pro Regular"/>
              </a:defRPr>
            </a:pPr>
            <a:r>
              <a:rPr dirty="0"/>
              <a:t>Universal Health Coverage and Community engagement </a:t>
            </a:r>
            <a:r>
              <a:rPr u="sng" dirty="0">
                <a:solidFill>
                  <a:srgbClr val="0563C1"/>
                </a:solidFill>
                <a:uFill>
                  <a:solidFill>
                    <a:srgbClr val="0563C1"/>
                  </a:solidFill>
                </a:uFill>
                <a:hlinkClick r:id="rId2"/>
              </a:rPr>
              <a:t>https://www.who.int/bulletin/volumes/96/9/17-202382/en/</a:t>
            </a:r>
            <a:endParaRPr dirty="0">
              <a:solidFill>
                <a:srgbClr val="0563C1"/>
              </a:solidFill>
            </a:endParaRPr>
          </a:p>
          <a:p>
            <a:pPr>
              <a:defRPr sz="1600">
                <a:latin typeface="+mj-lt"/>
                <a:ea typeface="+mj-ea"/>
                <a:cs typeface="+mj-cs"/>
                <a:sym typeface="Source Sans Pro Regular"/>
              </a:defRPr>
            </a:pPr>
            <a:endParaRPr dirty="0">
              <a:solidFill>
                <a:srgbClr val="0563C1"/>
              </a:solidFill>
            </a:endParaRPr>
          </a:p>
          <a:p>
            <a:pPr>
              <a:defRPr sz="1600">
                <a:latin typeface="+mj-lt"/>
                <a:ea typeface="+mj-ea"/>
                <a:cs typeface="+mj-cs"/>
                <a:sym typeface="Source Sans Pro Regular"/>
              </a:defRPr>
            </a:pPr>
            <a:r>
              <a:rPr dirty="0"/>
              <a:t>Risk Communication and Community Engagement (RCCE) Considerations: Ebola Response in the Democratic Republic of the Congo 2018</a:t>
            </a:r>
            <a:endParaRPr dirty="0">
              <a:latin typeface="Arial"/>
              <a:ea typeface="Arial"/>
              <a:cs typeface="Arial"/>
              <a:sym typeface="Arial"/>
            </a:endParaRPr>
          </a:p>
          <a:p>
            <a:pPr>
              <a:defRPr sz="1600">
                <a:latin typeface="+mj-lt"/>
                <a:ea typeface="+mj-ea"/>
                <a:cs typeface="+mj-cs"/>
                <a:sym typeface="Source Sans Pro Regular"/>
              </a:defRPr>
            </a:pPr>
            <a:r>
              <a:rPr u="sng" dirty="0">
                <a:solidFill>
                  <a:srgbClr val="0563C1"/>
                </a:solidFill>
                <a:uFill>
                  <a:solidFill>
                    <a:srgbClr val="0563C1"/>
                  </a:solidFill>
                </a:uFill>
                <a:hlinkClick r:id="rId3"/>
              </a:rPr>
              <a:t>https://apps.who.int/iris/handle/10665/272767</a:t>
            </a:r>
          </a:p>
          <a:p>
            <a:pPr>
              <a:defRPr sz="1600">
                <a:latin typeface="+mj-lt"/>
                <a:ea typeface="+mj-ea"/>
                <a:cs typeface="+mj-cs"/>
                <a:sym typeface="Source Sans Pro Regular"/>
              </a:defRPr>
            </a:pPr>
            <a:endParaRPr u="sng" dirty="0">
              <a:solidFill>
                <a:srgbClr val="0563C1"/>
              </a:solidFill>
              <a:uFill>
                <a:solidFill>
                  <a:srgbClr val="0563C1"/>
                </a:solidFill>
              </a:uFill>
              <a:hlinkClick r:id="rId3"/>
            </a:endParaRPr>
          </a:p>
          <a:p>
            <a:pPr>
              <a:defRPr sz="1600">
                <a:latin typeface="+mj-lt"/>
                <a:ea typeface="+mj-ea"/>
                <a:cs typeface="+mj-cs"/>
                <a:sym typeface="Source Sans Pro Regular"/>
              </a:defRPr>
            </a:pPr>
            <a:r>
              <a:rPr dirty="0"/>
              <a:t>Preventing suicide: A community engagement toolkit</a:t>
            </a:r>
            <a:endParaRPr dirty="0">
              <a:latin typeface="Arial"/>
              <a:ea typeface="Arial"/>
              <a:cs typeface="Arial"/>
              <a:sym typeface="Arial"/>
            </a:endParaRPr>
          </a:p>
          <a:p>
            <a:pPr>
              <a:defRPr sz="1600">
                <a:latin typeface="+mj-lt"/>
                <a:ea typeface="+mj-ea"/>
                <a:cs typeface="+mj-cs"/>
                <a:sym typeface="Source Sans Pro Regular"/>
              </a:defRPr>
            </a:pPr>
            <a:r>
              <a:rPr u="sng" dirty="0">
                <a:solidFill>
                  <a:srgbClr val="0563C1"/>
                </a:solidFill>
                <a:uFill>
                  <a:solidFill>
                    <a:srgbClr val="0563C1"/>
                  </a:solidFill>
                </a:uFill>
                <a:hlinkClick r:id="rId4"/>
              </a:rPr>
              <a:t>https://apps.who.int/iris/handle/10665/272860</a:t>
            </a:r>
          </a:p>
          <a:p>
            <a:pPr>
              <a:defRPr sz="1600">
                <a:latin typeface="+mj-lt"/>
                <a:ea typeface="+mj-ea"/>
                <a:cs typeface="+mj-cs"/>
                <a:sym typeface="Source Sans Pro Regular"/>
              </a:defRPr>
            </a:pPr>
            <a:endParaRPr u="sng" dirty="0">
              <a:solidFill>
                <a:srgbClr val="0563C1"/>
              </a:solidFill>
              <a:uFill>
                <a:solidFill>
                  <a:srgbClr val="0563C1"/>
                </a:solidFill>
              </a:uFill>
              <a:hlinkClick r:id="rId4"/>
            </a:endParaRPr>
          </a:p>
          <a:p>
            <a:pPr>
              <a:defRPr sz="1600">
                <a:latin typeface="+mj-lt"/>
                <a:ea typeface="+mj-ea"/>
                <a:cs typeface="+mj-cs"/>
                <a:sym typeface="Source Sans Pro Regular"/>
              </a:defRPr>
            </a:pPr>
            <a:r>
              <a:rPr dirty="0"/>
              <a:t>Tips for engaging communities during COVID-19 in low-resource settings, remotely and in-person.</a:t>
            </a:r>
            <a:endParaRPr dirty="0">
              <a:latin typeface="Arial"/>
              <a:ea typeface="Arial"/>
              <a:cs typeface="Arial"/>
              <a:sym typeface="Arial"/>
            </a:endParaRPr>
          </a:p>
          <a:p>
            <a:pPr>
              <a:defRPr sz="1600" u="sng">
                <a:latin typeface="+mj-lt"/>
                <a:ea typeface="+mj-ea"/>
                <a:cs typeface="+mj-cs"/>
                <a:sym typeface="Source Sans Pro Regular"/>
              </a:defRPr>
            </a:pPr>
            <a:r>
              <a:rPr dirty="0">
                <a:solidFill>
                  <a:srgbClr val="0563C1"/>
                </a:solidFill>
                <a:uFill>
                  <a:solidFill>
                    <a:srgbClr val="0563C1"/>
                  </a:solidFill>
                </a:uFill>
                <a:hlinkClick r:id="rId5"/>
              </a:rPr>
              <a:t>https://communityengagementhub.org/wp-content/uploads/sites/2/2020/05/CE-low-resource-settings-distance-April-2020.pdf</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244;g77cecb61f7_6_0">
            <a:extLst>
              <a:ext uri="{FF2B5EF4-FFF2-40B4-BE49-F238E27FC236}">
                <a16:creationId xmlns:a16="http://schemas.microsoft.com/office/drawing/2014/main" id="{D000467D-C503-89E1-0F65-9886B4A92DC5}"/>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699" tIns="45699" rIns="45699" bIns="45699"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a:lstStyle>
          <a:p>
            <a:pPr hangingPunct="1"/>
            <a:r>
              <a:rPr lang="en-US" b="1" dirty="0"/>
              <a:t>8. Additional learning resources</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Espace réservé du contenu 2"/>
          <p:cNvSpPr txBox="1">
            <a:spLocks noGrp="1"/>
          </p:cNvSpPr>
          <p:nvPr>
            <p:ph type="body" idx="1"/>
          </p:nvPr>
        </p:nvSpPr>
        <p:spPr>
          <a:prstGeom prst="rect">
            <a:avLst/>
          </a:prstGeom>
        </p:spPr>
        <p:txBody>
          <a:bodyPr/>
          <a:lstStyle>
            <a:lvl1pPr>
              <a:defRPr u="sng">
                <a:solidFill>
                  <a:srgbClr val="0563C1"/>
                </a:solidFill>
                <a:uFill>
                  <a:solidFill>
                    <a:srgbClr val="0563C1"/>
                  </a:solidFill>
                </a:uFill>
                <a:hlinkClick r:id="rId2"/>
              </a:defRPr>
            </a:lvl1pPr>
          </a:lstStyle>
          <a:p>
            <a:pPr>
              <a:defRPr u="none">
                <a:solidFill>
                  <a:srgbClr val="C00000"/>
                </a:solidFill>
                <a:uFillTx/>
              </a:defRPr>
            </a:pPr>
            <a:r>
              <a:rPr u="sng" dirty="0" err="1">
                <a:solidFill>
                  <a:srgbClr val="0563C1"/>
                </a:solidFill>
                <a:uFill>
                  <a:solidFill>
                    <a:srgbClr val="0563C1"/>
                  </a:solidFill>
                </a:uFill>
                <a:hlinkClick r:id="rId2"/>
              </a:rPr>
              <a:t>SocialNet</a:t>
            </a:r>
            <a:r>
              <a:rPr u="sng" dirty="0">
                <a:solidFill>
                  <a:srgbClr val="0563C1"/>
                </a:solidFill>
                <a:uFill>
                  <a:solidFill>
                    <a:srgbClr val="0563C1"/>
                  </a:solidFill>
                </a:uFill>
                <a:hlinkClick r:id="rId2"/>
              </a:rPr>
              <a:t>: Empowering communities before, during, and after an infectious disease outbreak </a:t>
            </a:r>
            <a:r>
              <a:rPr u="sng" dirty="0" err="1">
                <a:solidFill>
                  <a:srgbClr val="0563C1"/>
                </a:solidFill>
                <a:uFill>
                  <a:solidFill>
                    <a:srgbClr val="0563C1"/>
                  </a:solidFill>
                </a:uFill>
                <a:hlinkClick r:id="rId2"/>
              </a:rPr>
              <a:t>OpenWHO</a:t>
            </a:r>
            <a:endParaRPr u="sng" dirty="0">
              <a:solidFill>
                <a:srgbClr val="0563C1"/>
              </a:solidFill>
              <a:uFill>
                <a:solidFill>
                  <a:srgbClr val="0563C1"/>
                </a:solidFill>
              </a:uFill>
              <a:hlinkClick r:id="rId2"/>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Google Shape;1244;g77cecb61f7_6_0"/>
          <p:cNvSpPr txBox="1">
            <a:spLocks noGrp="1"/>
          </p:cNvSpPr>
          <p:nvPr>
            <p:ph type="body" sz="half" idx="1"/>
          </p:nvPr>
        </p:nvSpPr>
        <p:spPr>
          <a:xfrm>
            <a:off x="587204" y="1971020"/>
            <a:ext cx="11347453" cy="1870076"/>
          </a:xfrm>
          <a:prstGeom prst="rect">
            <a:avLst/>
          </a:prstGeom>
        </p:spPr>
        <p:txBody>
          <a:bodyPr lIns="45699" tIns="45699" rIns="45699" bIns="45699"/>
          <a:lstStyle>
            <a:lvl1pPr>
              <a:spcBef>
                <a:spcPts val="0"/>
              </a:spcBef>
              <a:defRPr sz="3200"/>
            </a:lvl1pPr>
          </a:lstStyle>
          <a:p>
            <a:r>
              <a:rPr b="1" dirty="0"/>
              <a:t>1. Why Community Engagement for RRTs?</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1312;g77cecb6c06_0_337"/>
          <p:cNvSpPr txBox="1">
            <a:spLocks noGrp="1"/>
          </p:cNvSpPr>
          <p:nvPr>
            <p:ph type="body" idx="1"/>
          </p:nvPr>
        </p:nvSpPr>
        <p:spPr>
          <a:xfrm>
            <a:off x="1694088" y="1101964"/>
            <a:ext cx="8803825" cy="4654072"/>
          </a:xfrm>
          <a:prstGeom prst="rect">
            <a:avLst/>
          </a:prstGeom>
        </p:spPr>
        <p:txBody>
          <a:bodyPr lIns="45699" tIns="45699" rIns="45699" bIns="45699" anchor="t">
            <a:normAutofit/>
          </a:bodyPr>
          <a:lstStyle/>
          <a:p>
            <a:pPr defTabSz="274854">
              <a:spcBef>
                <a:spcPts val="200"/>
              </a:spcBef>
              <a:defRPr sz="2280"/>
            </a:pPr>
            <a:r>
              <a:rPr sz="2250" dirty="0"/>
              <a:t>Community engagement is</a:t>
            </a:r>
            <a:r>
              <a:rPr lang="fr-FR" sz="2250" dirty="0"/>
              <a:t> </a:t>
            </a:r>
            <a:r>
              <a:rPr lang="en-US" sz="2250" dirty="0"/>
              <a:t>a process of developing relationships that enable stakeholders to work together to address health-related issues and promote well-being to achieve positive health impact and outcomes.</a:t>
            </a:r>
            <a:r>
              <a:rPr sz="2250" dirty="0"/>
              <a:t> </a:t>
            </a:r>
          </a:p>
          <a:p>
            <a:pPr defTabSz="274854">
              <a:spcBef>
                <a:spcPts val="200"/>
              </a:spcBef>
              <a:defRPr sz="2280"/>
            </a:pPr>
            <a:endParaRPr dirty="0"/>
          </a:p>
          <a:p>
            <a:pPr defTabSz="274854">
              <a:spcBef>
                <a:spcPts val="200"/>
              </a:spcBef>
              <a:defRPr sz="2280"/>
            </a:pPr>
            <a:r>
              <a:rPr dirty="0"/>
              <a:t>Community engagement involves people in understanding the risks they face; and includes people in developing health and response practices that are acceptable and appropriate for them.</a:t>
            </a:r>
          </a:p>
          <a:p>
            <a:pPr defTabSz="274854">
              <a:spcBef>
                <a:spcPts val="200"/>
              </a:spcBef>
              <a:defRPr sz="2280"/>
            </a:pPr>
            <a:endParaRPr dirty="0"/>
          </a:p>
          <a:p>
            <a:pPr defTabSz="274854">
              <a:spcBef>
                <a:spcPts val="200"/>
              </a:spcBef>
              <a:defRPr sz="2280"/>
            </a:pPr>
            <a:r>
              <a:rPr dirty="0"/>
              <a:t>Community engagement is a process that begins with outreach and consultation, followed by involvement and collaboration. </a:t>
            </a:r>
          </a:p>
          <a:p>
            <a:pPr defTabSz="274854">
              <a:spcBef>
                <a:spcPts val="200"/>
              </a:spcBef>
              <a:defRPr sz="2280"/>
            </a:pPr>
            <a:endParaRPr dirty="0"/>
          </a:p>
          <a:p>
            <a:pPr defTabSz="274854">
              <a:spcBef>
                <a:spcPts val="200"/>
              </a:spcBef>
              <a:defRPr sz="2280"/>
            </a:pPr>
            <a:r>
              <a:rPr dirty="0"/>
              <a:t>The goal of community engagement is to develop shared leadership throughout the emergency response cycle. </a:t>
            </a:r>
          </a:p>
        </p:txBody>
      </p:sp>
      <p:sp>
        <p:nvSpPr>
          <p:cNvPr id="2" name="Title 1">
            <a:extLst>
              <a:ext uri="{FF2B5EF4-FFF2-40B4-BE49-F238E27FC236}">
                <a16:creationId xmlns:a16="http://schemas.microsoft.com/office/drawing/2014/main" id="{F06AABBB-F9FC-628D-BB54-85CFB710806C}"/>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Community Engagement (CE) ?</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Content Placeholder 3"/>
          <p:cNvSpPr txBox="1">
            <a:spLocks noGrp="1"/>
          </p:cNvSpPr>
          <p:nvPr>
            <p:ph type="body" idx="1"/>
          </p:nvPr>
        </p:nvSpPr>
        <p:spPr>
          <a:xfrm>
            <a:off x="1636280" y="1810889"/>
            <a:ext cx="8919441" cy="3236223"/>
          </a:xfrm>
          <a:prstGeom prst="rect">
            <a:avLst/>
          </a:prstGeom>
        </p:spPr>
        <p:txBody>
          <a:bodyPr/>
          <a:lstStyle/>
          <a:p>
            <a:pPr marL="304800" indent="-304800">
              <a:buClr>
                <a:schemeClr val="accent3"/>
              </a:buClr>
              <a:buSzPct val="100000"/>
              <a:buChar char="•"/>
            </a:pPr>
            <a:r>
              <a:rPr dirty="0"/>
              <a:t>RRTs give support to communities in high-risk environments and situations</a:t>
            </a:r>
          </a:p>
          <a:p>
            <a:pPr marL="304800" indent="-304800">
              <a:buClr>
                <a:schemeClr val="accent3"/>
              </a:buClr>
              <a:buSzPct val="100000"/>
              <a:buChar char="•"/>
            </a:pPr>
            <a:r>
              <a:rPr dirty="0"/>
              <a:t>RRTs may be asked to explain complex information in accurate and accessible ways</a:t>
            </a:r>
          </a:p>
          <a:p>
            <a:pPr marL="304800" indent="-304800">
              <a:buClr>
                <a:schemeClr val="accent3"/>
              </a:buClr>
              <a:buSzPct val="100000"/>
              <a:buChar char="•"/>
            </a:pPr>
            <a:r>
              <a:rPr dirty="0"/>
              <a:t>RRTs may be asked to help communities change deeply ingrained attitudes and habits</a:t>
            </a:r>
          </a:p>
          <a:p>
            <a:pPr marL="508000" lvl="1" indent="-254000">
              <a:spcBef>
                <a:spcPts val="100"/>
              </a:spcBef>
              <a:buClr>
                <a:schemeClr val="accent3"/>
              </a:buClr>
              <a:buChar char="๏"/>
              <a:defRPr sz="2000"/>
            </a:pPr>
            <a:r>
              <a:rPr dirty="0"/>
              <a:t>Example: Burial practices</a:t>
            </a:r>
          </a:p>
          <a:p>
            <a:pPr marL="304800" indent="-304800">
              <a:buClr>
                <a:schemeClr val="accent3"/>
              </a:buClr>
              <a:buSzPct val="100000"/>
              <a:buChar char="•"/>
            </a:pPr>
            <a:r>
              <a:rPr dirty="0"/>
              <a:t>RRTs may be asked to manage or resolve conflicts over serious matters</a:t>
            </a:r>
          </a:p>
        </p:txBody>
      </p:sp>
      <p:sp>
        <p:nvSpPr>
          <p:cNvPr id="314" name="Rectangle 1"/>
          <p:cNvSpPr txBox="1"/>
          <p:nvPr/>
        </p:nvSpPr>
        <p:spPr>
          <a:xfrm>
            <a:off x="3974822" y="6037200"/>
            <a:ext cx="424235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200" u="sng">
                <a:solidFill>
                  <a:srgbClr val="0563C1"/>
                </a:solidFill>
                <a:uFill>
                  <a:solidFill>
                    <a:srgbClr val="0563C1"/>
                  </a:solidFill>
                </a:uFill>
                <a:latin typeface="+mj-lt"/>
                <a:ea typeface="+mj-ea"/>
                <a:cs typeface="+mj-cs"/>
                <a:sym typeface="Source Sans Pro Regular"/>
                <a:hlinkClick r:id="rId3"/>
              </a:defRPr>
            </a:lvl1pPr>
          </a:lstStyle>
          <a:p>
            <a:pPr>
              <a:defRPr u="none">
                <a:solidFill>
                  <a:srgbClr val="000000"/>
                </a:solidFill>
                <a:uFillTx/>
              </a:defRPr>
            </a:pPr>
            <a:r>
              <a:rPr sz="1000" u="sng">
                <a:solidFill>
                  <a:srgbClr val="0563C1"/>
                </a:solidFill>
                <a:uFill>
                  <a:solidFill>
                    <a:srgbClr val="0563C1"/>
                  </a:solidFill>
                </a:uFill>
                <a:hlinkClick r:id="rId3"/>
              </a:rPr>
              <a:t>https://www.who.int/risk-communication/training/module-b/en/index4.html</a:t>
            </a:r>
          </a:p>
        </p:txBody>
      </p:sp>
      <p:sp>
        <p:nvSpPr>
          <p:cNvPr id="2" name="Title 1">
            <a:extLst>
              <a:ext uri="{FF2B5EF4-FFF2-40B4-BE49-F238E27FC236}">
                <a16:creationId xmlns:a16="http://schemas.microsoft.com/office/drawing/2014/main" id="{2035E2E6-40A9-F845-4482-71E42E7E16A3}"/>
              </a:ext>
            </a:extLst>
          </p:cNvPr>
          <p:cNvSpPr txBox="1">
            <a:spLocks/>
          </p:cNvSpPr>
          <p:nvPr/>
        </p:nvSpPr>
        <p:spPr>
          <a:xfrm>
            <a:off x="138856" y="0"/>
            <a:ext cx="10416865"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RRTs and communities: an important relationship</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Content Placeholder 2"/>
          <p:cNvSpPr txBox="1">
            <a:spLocks noGrp="1"/>
          </p:cNvSpPr>
          <p:nvPr>
            <p:ph type="body" idx="1"/>
          </p:nvPr>
        </p:nvSpPr>
        <p:spPr>
          <a:xfrm>
            <a:off x="1553900" y="772029"/>
            <a:ext cx="9084201" cy="5313943"/>
          </a:xfrm>
          <a:prstGeom prst="rect">
            <a:avLst/>
          </a:prstGeom>
        </p:spPr>
        <p:txBody>
          <a:bodyPr/>
          <a:lstStyle/>
          <a:p>
            <a:pPr marL="210820" indent="-210820" defTabSz="240135">
              <a:lnSpc>
                <a:spcPct val="80000"/>
              </a:lnSpc>
              <a:spcBef>
                <a:spcPts val="0"/>
              </a:spcBef>
              <a:buClr>
                <a:schemeClr val="accent3"/>
              </a:buClr>
              <a:buSzPct val="100000"/>
              <a:buChar char="•"/>
              <a:defRPr sz="1992">
                <a:latin typeface="Source Sans Pro Bold"/>
                <a:ea typeface="Source Sans Pro Bold"/>
                <a:cs typeface="Source Sans Pro Bold"/>
                <a:sym typeface="Source Sans Pro Bold"/>
              </a:defRPr>
            </a:pPr>
            <a:endParaRPr dirty="0"/>
          </a:p>
          <a:p>
            <a:pPr defTabSz="240135">
              <a:lnSpc>
                <a:spcPct val="80000"/>
              </a:lnSpc>
              <a:spcBef>
                <a:spcPts val="0"/>
              </a:spcBef>
              <a:buClr>
                <a:schemeClr val="accent3"/>
              </a:buClr>
              <a:buSzPct val="100000"/>
              <a:defRPr sz="1992"/>
            </a:pPr>
            <a:r>
              <a:rPr dirty="0"/>
              <a:t>To engage the community you should:</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Be clear about the goals and the communities you want to engage.</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Know the community’s culture, economic conditions, power structures, and languages.</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Learn about the community’s perceptions of those initiating the engagement activities – including RRTs.</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Establish relationships and build trust.</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Recognize and respect the diversity of the community.</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Consider community feedback and cultures of a community in planning, designing, and implementing response approaches.</a:t>
            </a:r>
          </a:p>
          <a:p>
            <a:pPr marL="210820" indent="-210820" defTabSz="240135">
              <a:lnSpc>
                <a:spcPct val="80000"/>
              </a:lnSpc>
              <a:spcBef>
                <a:spcPts val="0"/>
              </a:spcBef>
              <a:buClr>
                <a:schemeClr val="accent3"/>
              </a:buClr>
              <a:buSzPct val="100000"/>
              <a:buChar char="•"/>
              <a:defRPr sz="1992"/>
            </a:pPr>
            <a:endParaRPr dirty="0"/>
          </a:p>
          <a:p>
            <a:pPr marL="210820" indent="-210820" defTabSz="240135">
              <a:lnSpc>
                <a:spcPct val="80000"/>
              </a:lnSpc>
              <a:spcBef>
                <a:spcPts val="0"/>
              </a:spcBef>
              <a:buClr>
                <a:schemeClr val="accent3"/>
              </a:buClr>
              <a:buSzPct val="100000"/>
              <a:buChar char="•"/>
              <a:defRPr sz="1992"/>
            </a:pPr>
            <a:r>
              <a:rPr dirty="0"/>
              <a:t>Commit long-term to community collaboration by RRTs, engaging organizations and their partners.</a:t>
            </a:r>
          </a:p>
        </p:txBody>
      </p:sp>
      <p:sp>
        <p:nvSpPr>
          <p:cNvPr id="2" name="Title 1">
            <a:extLst>
              <a:ext uri="{FF2B5EF4-FFF2-40B4-BE49-F238E27FC236}">
                <a16:creationId xmlns:a16="http://schemas.microsoft.com/office/drawing/2014/main" id="{9AB641A4-3070-9067-0C4A-E1879F30CF9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Key principles of community engagement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4DD6EB02-6A6B-4358-81F5-384EBFA955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F37DE5C-F77B-446D-A08C-31642B96F7E5}">
  <ds:schemaRefs>
    <ds:schemaRef ds:uri="http://schemas.microsoft.com/sharepoint/v3/contenttype/forms"/>
  </ds:schemaRefs>
</ds:datastoreItem>
</file>

<file path=customXml/itemProps3.xml><?xml version="1.0" encoding="utf-8"?>
<ds:datastoreItem xmlns:ds="http://schemas.openxmlformats.org/officeDocument/2006/customXml" ds:itemID="{C0A9F5A1-507C-449F-A8D0-579D7CFFC79C}">
  <ds:schemaRefs>
    <ds:schemaRef ds:uri="http://purl.org/dc/elements/1.1/"/>
    <ds:schemaRef ds:uri="http://schemas.microsoft.com/office/2006/metadata/properties"/>
    <ds:schemaRef ds:uri="http://purl.org/dc/terms/"/>
    <ds:schemaRef ds:uri="1545eeb8-3090-4573-a4ea-6910cac27a03"/>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9ca0fa8f-1020-4790-a298-914e539c43a5"/>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201</TotalTime>
  <Words>7221</Words>
  <Application>Microsoft Office PowerPoint</Application>
  <PresentationFormat>Widescreen</PresentationFormat>
  <Paragraphs>690</Paragraphs>
  <Slides>61</Slides>
  <Notes>26</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RRT_Theme_v3</vt:lpstr>
      <vt:lpstr>Community engagement in emergencies</vt:lpstr>
      <vt:lpstr>Notes to facilitators:</vt:lpstr>
      <vt:lpstr>Introduction</vt:lpstr>
      <vt:lpstr>Learning objectives</vt:lpstr>
      <vt:lpstr>Outline</vt:lpstr>
      <vt:lpstr>PowerPoint Presentation</vt:lpstr>
      <vt:lpstr>PowerPoint Presentation</vt:lpstr>
      <vt:lpstr>PowerPoint Presentation</vt:lpstr>
      <vt:lpstr>PowerPoint Presentation</vt:lpstr>
      <vt:lpstr>PowerPoint Presentation</vt:lpstr>
      <vt:lpstr>Why must RRTs work with communities during health emergencies?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Community engagement during the different emergency phases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tools for creating community discussion (1)</vt:lpstr>
      <vt:lpstr>Examples of tools for creating community discussion (2)</vt:lpstr>
      <vt:lpstr>PowerPoint Presentation</vt:lpstr>
      <vt:lpstr>1. Help shift people from a REACTIVE to RECEPTIVE state of mind</vt:lpstr>
      <vt:lpstr>2. Manage conversations, don't just tell people what to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engagement in emergencies</dc:title>
  <dc:creator>Hp</dc:creator>
  <cp:lastModifiedBy>GOMEZ, Paula</cp:lastModifiedBy>
  <cp:revision>10</cp:revision>
  <dcterms:modified xsi:type="dcterms:W3CDTF">2023-04-07T11:00:45Z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130900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